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</p:sldMasterIdLst>
  <p:notesMasterIdLst>
    <p:notesMasterId r:id="rId19"/>
  </p:notesMasterIdLst>
  <p:handoutMasterIdLst>
    <p:handoutMasterId r:id="rId20"/>
  </p:handoutMasterIdLst>
  <p:sldIdLst>
    <p:sldId id="256" r:id="rId5"/>
    <p:sldId id="287" r:id="rId6"/>
    <p:sldId id="486" r:id="rId7"/>
    <p:sldId id="532" r:id="rId8"/>
    <p:sldId id="533" r:id="rId9"/>
    <p:sldId id="534" r:id="rId10"/>
    <p:sldId id="535" r:id="rId11"/>
    <p:sldId id="536" r:id="rId12"/>
    <p:sldId id="537" r:id="rId13"/>
    <p:sldId id="538" r:id="rId14"/>
    <p:sldId id="522" r:id="rId15"/>
    <p:sldId id="515" r:id="rId16"/>
    <p:sldId id="519" r:id="rId17"/>
    <p:sldId id="500" r:id="rId18"/>
  </p:sldIdLst>
  <p:sldSz cx="9144000" cy="6858000" type="screen4x3"/>
  <p:notesSz cx="6769100" cy="9906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3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5858"/>
    <a:srgbClr val="0000FF"/>
    <a:srgbClr val="FFFFFF"/>
    <a:srgbClr val="4F81BD"/>
    <a:srgbClr val="4D4D4D"/>
    <a:srgbClr val="F2DCDB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7" autoAdjust="0"/>
    <p:restoredTop sz="90187" autoAdjust="0"/>
  </p:normalViewPr>
  <p:slideViewPr>
    <p:cSldViewPr>
      <p:cViewPr varScale="1">
        <p:scale>
          <a:sx n="106" d="100"/>
          <a:sy n="106" d="100"/>
        </p:scale>
        <p:origin x="186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02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612" y="-72"/>
      </p:cViewPr>
      <p:guideLst>
        <p:guide orient="horz" pos="3120"/>
        <p:guide pos="21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33813" y="0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84F8A-9A9D-4A30-BD78-1D84D4AA3661}" type="datetimeFigureOut">
              <a:rPr lang="ko-KR" altLang="en-US" smtClean="0"/>
              <a:pPr/>
              <a:t>2015-08-29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33813" y="9409113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AA261-8950-471A-9949-5962673C85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9782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277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34257" y="0"/>
            <a:ext cx="2933277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9E381-6633-4238-BE45-241C55523C8B}" type="datetimeFigureOut">
              <a:rPr lang="ko-KR" altLang="en-US" smtClean="0"/>
              <a:pPr/>
              <a:t>2015-08-29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6910" y="4705350"/>
            <a:ext cx="541528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33277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34257" y="9408981"/>
            <a:ext cx="2933277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8F2AB-017D-4936-A1CA-78FCA3B8F39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2887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8F2AB-017D-4936-A1CA-78FCA3B8F39A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908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199" y="914400"/>
            <a:ext cx="8305801" cy="1066800"/>
          </a:xfrm>
          <a:prstGeom prst="rect">
            <a:avLst/>
          </a:prstGeom>
          <a:ln>
            <a:noFill/>
          </a:ln>
          <a:effectLst/>
        </p:spPr>
        <p:txBody>
          <a:bodyPr anchor="ctr" anchorCtr="0">
            <a:no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lang="ko-KR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r>
              <a:rPr lang="ko-KR" altLang="en-US" dirty="0" smtClean="0"/>
              <a:t>마스터 제목 스타일 편집</a:t>
            </a:r>
          </a:p>
        </p:txBody>
      </p:sp>
      <p:pic>
        <p:nvPicPr>
          <p:cNvPr id="7" name="그림 6" descr="s_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77200" y="152400"/>
            <a:ext cx="842412" cy="279400"/>
          </a:xfrm>
          <a:prstGeom prst="rect">
            <a:avLst/>
          </a:prstGeom>
        </p:spPr>
      </p:pic>
      <p:sp>
        <p:nvSpPr>
          <p:cNvPr id="12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57200" y="2362200"/>
            <a:ext cx="4038600" cy="457200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spcBef>
                <a:spcPts val="0"/>
              </a:spcBef>
              <a:buFontTx/>
              <a:buNone/>
              <a:defRPr lang="ko-KR" alt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</a:lstStyle>
          <a:p>
            <a:pPr>
              <a:lnSpc>
                <a:spcPct val="150000"/>
              </a:lnSpc>
            </a:pPr>
            <a:r>
              <a:rPr lang="ko-KR" altLang="en-US" sz="1100" b="1" spc="-2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작성자 </a:t>
            </a:r>
            <a:r>
              <a:rPr lang="en-US" altLang="ko-KR" sz="1100" b="1" spc="-2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b="1" spc="-2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소속팀</a:t>
            </a:r>
            <a:r>
              <a:rPr lang="en-US" altLang="ko-KR" sz="1100" b="1" spc="-2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100" b="1" spc="-2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작성 년 월 일</a:t>
            </a:r>
            <a:r>
              <a:rPr lang="en-US" altLang="ko-KR" sz="1100" b="1" spc="-2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ko-KR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챕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57199" y="1295400"/>
            <a:ext cx="8263467" cy="914400"/>
          </a:xfrm>
          <a:prstGeom prst="rect">
            <a:avLst/>
          </a:prstGeom>
          <a:ln>
            <a:noFill/>
          </a:ln>
          <a:effectLst/>
        </p:spPr>
        <p:txBody>
          <a:bodyPr anchor="ctr" anchorCtr="0">
            <a:noAutofit/>
          </a:bodyPr>
          <a:lstStyle>
            <a:lvl1pPr marL="0" marR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lang="ko-KR" altLang="en-US" sz="35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defRPr>
            </a:lvl1pPr>
          </a:lstStyle>
          <a:p>
            <a:pPr marL="0" marR="0" lvl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lang="ko-KR" altLang="en-US" dirty="0" err="1" smtClean="0"/>
              <a:t>챕터</a:t>
            </a:r>
            <a:r>
              <a:rPr lang="ko-KR" altLang="en-US" dirty="0" smtClean="0"/>
              <a:t> 제목 스타일 편집</a:t>
            </a:r>
            <a:endParaRPr lang="ko-KR" altLang="en-US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 hasCustomPrompt="1"/>
          </p:nvPr>
        </p:nvSpPr>
        <p:spPr>
          <a:xfrm>
            <a:off x="1524000" y="152400"/>
            <a:ext cx="7391400" cy="762000"/>
          </a:xfrm>
          <a:prstGeom prst="rect">
            <a:avLst/>
          </a:prstGeom>
          <a:ln>
            <a:noFill/>
          </a:ln>
          <a:effectLst/>
        </p:spPr>
        <p:txBody>
          <a:bodyPr anchor="ctr" anchorCtr="0"/>
          <a:lstStyle>
            <a:lvl1pPr>
              <a:defRPr lang="ko-KR" altLang="en-US" sz="2800" b="1" dirty="0">
                <a:ln w="3175"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  <a:cs typeface="Lucida Sans Unicode" pitchFamily="34" charset="0"/>
              </a:defRPr>
            </a:lvl1pPr>
          </a:lstStyle>
          <a:p>
            <a:r>
              <a:rPr lang="ko-KR" altLang="en-US" dirty="0" smtClean="0"/>
              <a:t>목 차 </a:t>
            </a:r>
            <a:endParaRPr lang="ko-KR" altLang="en-US" dirty="0"/>
          </a:p>
        </p:txBody>
      </p:sp>
      <p:sp>
        <p:nvSpPr>
          <p:cNvPr id="5" name="내용 개체 틀 2" descr="마스터 텍스트 스타일을 편집합니다&#10;"/>
          <p:cNvSpPr>
            <a:spLocks noGrp="1"/>
          </p:cNvSpPr>
          <p:nvPr>
            <p:ph idx="1"/>
          </p:nvPr>
        </p:nvSpPr>
        <p:spPr>
          <a:xfrm>
            <a:off x="1507330" y="1066800"/>
            <a:ext cx="7408069" cy="2009539"/>
          </a:xfrm>
          <a:prstGeom prst="rect">
            <a:avLst/>
          </a:prstGeom>
          <a:noFill/>
          <a:ln w="3175" cap="sq">
            <a:noFill/>
            <a:miter lim="800000"/>
          </a:ln>
        </p:spPr>
        <p:txBody>
          <a:bodyPr wrap="square" lIns="252000" tIns="180000" rIns="180000" bIns="216000">
            <a:spAutoFit/>
          </a:bodyPr>
          <a:lstStyle>
            <a:lvl1pPr>
              <a:buSzPct val="110000"/>
              <a:buFontTx/>
              <a:buNone/>
              <a:defRPr sz="2400" b="1">
                <a:solidFill>
                  <a:schemeClr val="tx1"/>
                </a:solidFill>
                <a:latin typeface="+mn-ea"/>
                <a:ea typeface="+mn-ea"/>
              </a:defRPr>
            </a:lvl1pPr>
            <a:lvl2pPr>
              <a:buSzPct val="110000"/>
              <a:buFont typeface="맑은 고딕" pitchFamily="50" charset="-127"/>
              <a:buChar char="-"/>
              <a:defRPr sz="1800" b="0">
                <a:latin typeface="+mn-ea"/>
                <a:ea typeface="+mn-ea"/>
              </a:defRPr>
            </a:lvl2pPr>
            <a:lvl3pPr>
              <a:buSzPct val="110000"/>
              <a:buFont typeface="Arial" pitchFamily="34" charset="0"/>
              <a:buChar char="•"/>
              <a:defRPr sz="1600" b="0">
                <a:latin typeface="+mn-ea"/>
                <a:ea typeface="+mn-ea"/>
              </a:defRPr>
            </a:lvl3pPr>
            <a:lvl4pPr>
              <a:buSzPct val="110000"/>
              <a:buFont typeface="맑은 고딕" pitchFamily="50" charset="-127"/>
              <a:buChar char="-"/>
              <a:defRPr sz="1400" b="0">
                <a:latin typeface="+mn-ea"/>
                <a:ea typeface="+mn-ea"/>
              </a:defRPr>
            </a:lvl4pPr>
            <a:lvl5pPr>
              <a:buSzPct val="110000"/>
              <a:buFont typeface="맑은 고딕" pitchFamily="50" charset="-127"/>
              <a:buChar char="-"/>
              <a:defRPr sz="1400" b="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cxnSp>
        <p:nvCxnSpPr>
          <p:cNvPr id="6" name="직선 연결선 5"/>
          <p:cNvCxnSpPr/>
          <p:nvPr userDrawn="1"/>
        </p:nvCxnSpPr>
        <p:spPr>
          <a:xfrm>
            <a:off x="1524000" y="914400"/>
            <a:ext cx="7399867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125017" y="142875"/>
            <a:ext cx="8893967" cy="63579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noFill/>
            <a:prstDash val="solid"/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ko-KR" altLang="en-US" sz="1400" dirty="0" smtClean="0">
              <a:latin typeface="+mn-ea"/>
              <a:ea typeface="+mn-ea"/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152400" y="185738"/>
            <a:ext cx="8686800" cy="533400"/>
          </a:xfrm>
          <a:prstGeom prst="rect">
            <a:avLst/>
          </a:prstGeom>
          <a:ln>
            <a:noFill/>
          </a:ln>
          <a:effectLst/>
        </p:spPr>
        <p:txBody>
          <a:bodyPr anchor="ctr" anchorCtr="0"/>
          <a:lstStyle>
            <a:lvl1pPr>
              <a:defRPr lang="ko-KR" altLang="en-US" sz="2800" b="1" dirty="0">
                <a:ln w="0" cmpd="sng"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  <a:cs typeface="Lucida Sans Unicode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내용 개체 틀 2" descr="마스터 텍스트 스타일을 편집합니다&#10;"/>
          <p:cNvSpPr>
            <a:spLocks noGrp="1"/>
          </p:cNvSpPr>
          <p:nvPr>
            <p:ph idx="1"/>
          </p:nvPr>
        </p:nvSpPr>
        <p:spPr>
          <a:xfrm>
            <a:off x="228600" y="909838"/>
            <a:ext cx="8686800" cy="1637129"/>
          </a:xfrm>
          <a:prstGeom prst="rect">
            <a:avLst/>
          </a:prstGeom>
          <a:noFill/>
          <a:ln w="3175" cap="sq">
            <a:noFill/>
            <a:miter lim="800000"/>
          </a:ln>
        </p:spPr>
        <p:txBody>
          <a:bodyPr wrap="square" lIns="252000" tIns="180000" rIns="180000" bIns="216000">
            <a:spAutoFit/>
          </a:bodyPr>
          <a:lstStyle>
            <a:lvl1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10000"/>
              <a:buFontTx/>
              <a:buBlip>
                <a:blip r:embed="rId2"/>
              </a:buBlip>
              <a:tabLst/>
              <a:defRPr sz="1800" b="0">
                <a:solidFill>
                  <a:schemeClr val="tx1"/>
                </a:solidFill>
                <a:latin typeface="+mn-ea"/>
                <a:ea typeface="+mn-ea"/>
              </a:defRPr>
            </a:lvl1pPr>
            <a:lvl2pPr marL="742950" marR="0" indent="-285750" algn="l" defTabSz="914400" rtl="0" eaLnBrk="1" fontAlgn="base" latinLnBrk="1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10000"/>
              <a:buFont typeface="맑은 고딕" pitchFamily="50" charset="-127"/>
              <a:buChar char="-"/>
              <a:tabLst/>
              <a:defRPr sz="1400" b="0">
                <a:latin typeface="+mn-ea"/>
                <a:ea typeface="+mn-ea"/>
              </a:defRPr>
            </a:lvl2pPr>
            <a:lvl3pPr>
              <a:buSzPct val="110000"/>
              <a:buFont typeface="Arial" pitchFamily="34" charset="0"/>
              <a:buChar char="•"/>
              <a:defRPr sz="1200" b="0">
                <a:latin typeface="+mn-ea"/>
                <a:ea typeface="+mn-ea"/>
              </a:defRPr>
            </a:lvl3pPr>
            <a:lvl4pPr>
              <a:buSzPct val="110000"/>
              <a:buFont typeface="맑은 고딕" pitchFamily="50" charset="-127"/>
              <a:buChar char="-"/>
              <a:defRPr sz="1000" b="0">
                <a:latin typeface="+mn-ea"/>
                <a:ea typeface="+mn-ea"/>
              </a:defRPr>
            </a:lvl4pPr>
            <a:lvl5pPr>
              <a:buSzPct val="110000"/>
              <a:buFont typeface="맑은 고딕" pitchFamily="50" charset="-127"/>
              <a:buChar char="-"/>
              <a:defRPr sz="1000" b="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772400" y="157347"/>
            <a:ext cx="1250306" cy="223653"/>
          </a:xfrm>
          <a:prstGeom prst="rect">
            <a:avLst/>
          </a:prstGeom>
          <a:noFill/>
        </p:spPr>
        <p:txBody>
          <a:bodyPr wrap="square" lIns="99569" tIns="49785" rIns="99569" bIns="49785" rtlCol="0">
            <a:spAutoFit/>
          </a:bodyPr>
          <a:lstStyle/>
          <a:p>
            <a:pPr marL="0" marR="0" indent="0" algn="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Confidential</a:t>
            </a:r>
            <a:endParaRPr kumimoji="1" lang="ko-KR" altLang="en-US" sz="800" b="1" i="0" u="none" strike="noStrike" kern="0" cap="none" spc="0" normalizeH="0" baseline="0" noProof="0" dirty="0" err="1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" name="직사각형 5"/>
          <p:cNvSpPr/>
          <p:nvPr userDrawn="1"/>
        </p:nvSpPr>
        <p:spPr>
          <a:xfrm>
            <a:off x="4283968" y="6553200"/>
            <a:ext cx="838200" cy="304800"/>
          </a:xfrm>
          <a:prstGeom prst="rect">
            <a:avLst/>
          </a:prstGeom>
        </p:spPr>
        <p:txBody>
          <a:bodyPr anchor="b"/>
          <a:lstStyle/>
          <a:p>
            <a:pPr algn="ctr">
              <a:defRPr/>
            </a:pPr>
            <a:fld id="{A8A7495E-9050-402A-A03E-BA1F8F6E8566}" type="slidenum">
              <a:rPr kumimoji="0" lang="en-US" altLang="ko-KR" sz="10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Lucida Sans Unicode" pitchFamily="34" charset="0"/>
              </a:rPr>
              <a:pPr algn="ctr">
                <a:defRPr/>
              </a:pPr>
              <a:t>‹#›</a:t>
            </a:fld>
            <a:r>
              <a:rPr kumimoji="0" lang="en-US" altLang="ko-KR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  <a:cs typeface="Lucida Sans Unicode" pitchFamily="34" charset="0"/>
              </a:rPr>
              <a:t> / 9</a:t>
            </a:r>
            <a:endParaRPr kumimoji="0" lang="en-US" altLang="ko-KR" sz="1000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  <a:ea typeface="+mn-ea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lest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125017" y="142875"/>
            <a:ext cx="8893967" cy="63579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noFill/>
            <a:prstDash val="solid"/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ko-KR" altLang="en-US" sz="1400" dirty="0" smtClean="0">
              <a:latin typeface="+mn-ea"/>
              <a:ea typeface="+mn-ea"/>
            </a:endParaRPr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152400" y="185738"/>
            <a:ext cx="8686800" cy="533400"/>
          </a:xfrm>
          <a:prstGeom prst="rect">
            <a:avLst/>
          </a:prstGeom>
          <a:ln>
            <a:noFill/>
          </a:ln>
          <a:effectLst/>
        </p:spPr>
        <p:txBody>
          <a:bodyPr anchor="ctr" anchorCtr="0"/>
          <a:lstStyle>
            <a:lvl1pPr>
              <a:defRPr lang="ko-KR" altLang="en-US" sz="2800" b="1" dirty="0">
                <a:ln w="0" cmpd="sng"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  <a:cs typeface="Lucida Sans Unicode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772400" y="157347"/>
            <a:ext cx="1250306" cy="223653"/>
          </a:xfrm>
          <a:prstGeom prst="rect">
            <a:avLst/>
          </a:prstGeom>
          <a:noFill/>
        </p:spPr>
        <p:txBody>
          <a:bodyPr wrap="square" lIns="99569" tIns="49785" rIns="99569" bIns="49785" rtlCol="0">
            <a:spAutoFit/>
          </a:bodyPr>
          <a:lstStyle/>
          <a:p>
            <a:pPr marL="0" marR="0" indent="0" algn="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Confidential</a:t>
            </a:r>
            <a:endParaRPr kumimoji="1" lang="ko-KR" altLang="en-US" sz="800" b="1" i="0" u="none" strike="noStrike" kern="0" cap="none" spc="0" normalizeH="0" baseline="0" noProof="0" dirty="0" err="1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58659630"/>
              </p:ext>
            </p:extLst>
          </p:nvPr>
        </p:nvGraphicFramePr>
        <p:xfrm>
          <a:off x="228600" y="914401"/>
          <a:ext cx="8686800" cy="561094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  <a:gridCol w="723900"/>
              </a:tblGrid>
              <a:tr h="274045">
                <a:tc gridSpan="1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213847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3</a:t>
                      </a:r>
                      <a:r>
                        <a:rPr lang="ko-KR" altLang="en-US" sz="1000" dirty="0" smtClean="0"/>
                        <a:t>월</a:t>
                      </a:r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4</a:t>
                      </a:r>
                      <a:r>
                        <a:rPr lang="ko-KR" altLang="en-US" sz="1000" dirty="0" smtClean="0"/>
                        <a:t>월</a:t>
                      </a:r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5</a:t>
                      </a:r>
                      <a:r>
                        <a:rPr lang="ko-KR" altLang="en-US" sz="1000" dirty="0" smtClean="0"/>
                        <a:t>월</a:t>
                      </a:r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6</a:t>
                      </a:r>
                      <a:r>
                        <a:rPr lang="ko-KR" altLang="en-US" sz="1000" dirty="0" smtClean="0"/>
                        <a:t>월</a:t>
                      </a:r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1384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W12</a:t>
                      </a:r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W13</a:t>
                      </a:r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W14</a:t>
                      </a:r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W15</a:t>
                      </a:r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W16</a:t>
                      </a:r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W17</a:t>
                      </a:r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W18</a:t>
                      </a:r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W19</a:t>
                      </a:r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W20</a:t>
                      </a:r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W21</a:t>
                      </a:r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W22</a:t>
                      </a:r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/>
                        <a:t>W23</a:t>
                      </a:r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4909206"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marL="0" marR="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무리표지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838200" y="1608667"/>
            <a:ext cx="7467601" cy="914400"/>
          </a:xfrm>
          <a:prstGeom prst="rect">
            <a:avLst/>
          </a:prstGeom>
          <a:ln>
            <a:noFill/>
          </a:ln>
          <a:effectLst/>
        </p:spPr>
        <p:txBody>
          <a:bodyPr anchor="ctr" anchorCtr="0">
            <a:noAutofit/>
          </a:bodyPr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lang="ko-KR" altLang="en-US" sz="4000" dirty="0" smtClean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altLang="ko-KR" dirty="0" smtClean="0"/>
              <a:t>Thank You.</a:t>
            </a:r>
            <a:endParaRPr lang="ko-KR" altLang="en-US" dirty="0" smtClean="0"/>
          </a:p>
        </p:txBody>
      </p:sp>
      <p:pic>
        <p:nvPicPr>
          <p:cNvPr id="9" name="그림 8" descr="s_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077200" y="152400"/>
            <a:ext cx="842412" cy="279400"/>
          </a:xfrm>
          <a:prstGeom prst="rect">
            <a:avLst/>
          </a:prstGeom>
        </p:spPr>
      </p:pic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03350" y="28575"/>
            <a:ext cx="7345363" cy="62865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8775" y="908050"/>
            <a:ext cx="8426450" cy="5365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1906588" y="6481763"/>
            <a:ext cx="1981200" cy="376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503238" y="5734050"/>
            <a:ext cx="2895600" cy="3762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581400" y="6551613"/>
            <a:ext cx="1981200" cy="2254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/>
              <a:t>-</a:t>
            </a:r>
            <a:fld id="{DB42CDB0-C894-4A79-9E3C-0C860D50BAB5}" type="slidenum">
              <a:rPr lang="en-US" altLang="ko-KR"/>
              <a:pPr>
                <a:defRPr/>
              </a:pPr>
              <a:t>‹#›</a:t>
            </a:fld>
            <a:r>
              <a:rPr lang="en-US" altLang="ko-KR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405360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부제목 2"/>
          <p:cNvSpPr>
            <a:spLocks noGrp="1"/>
          </p:cNvSpPr>
          <p:nvPr/>
        </p:nvSpPr>
        <p:spPr>
          <a:xfrm>
            <a:off x="76200" y="6477000"/>
            <a:ext cx="9067800" cy="352425"/>
          </a:xfrm>
          <a:prstGeom prst="rect">
            <a:avLst/>
          </a:prstGeom>
        </p:spPr>
        <p:txBody>
          <a:bodyPr anchor="b" anchorCtr="0"/>
          <a:lstStyle>
            <a:lvl1pPr marL="0" indent="0" algn="r" rtl="0" eaLnBrk="0" fontAlgn="base" latinLnBrk="1" hangingPunct="0">
              <a:spcBef>
                <a:spcPts val="0"/>
              </a:spcBef>
              <a:spcAft>
                <a:spcPct val="0"/>
              </a:spcAft>
              <a:buFontTx/>
              <a:buNone/>
              <a:defRPr kumimoji="1" lang="ko-KR" altLang="en-US" sz="3200" b="1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1pPr>
            <a:lvl2pPr marL="742950" indent="-285750" algn="l" rtl="0" eaLnBrk="0" fontAlgn="base" latinLnBrk="1" hangingPunct="0">
              <a:spcBef>
                <a:spcPct val="30000"/>
              </a:spcBef>
              <a:spcAft>
                <a:spcPct val="0"/>
              </a:spcAft>
              <a:buChar char="–"/>
              <a:defRPr kumimoji="1" sz="1600">
                <a:solidFill>
                  <a:srgbClr val="4D4D4D"/>
                </a:solidFill>
                <a:latin typeface="+mn-ea"/>
                <a:ea typeface="+mn-ea"/>
              </a:defRPr>
            </a:lvl2pPr>
            <a:lvl3pPr marL="1143000" indent="-228600" algn="l" rtl="0" eaLnBrk="0" fontAlgn="base" latinLnBrk="1" hangingPunct="0">
              <a:spcBef>
                <a:spcPct val="30000"/>
              </a:spcBef>
              <a:spcAft>
                <a:spcPct val="0"/>
              </a:spcAft>
              <a:buChar char="•"/>
              <a:defRPr kumimoji="1" sz="1400">
                <a:solidFill>
                  <a:srgbClr val="5F5F5F"/>
                </a:solidFill>
                <a:latin typeface="+mn-ea"/>
                <a:ea typeface="+mn-ea"/>
              </a:defRPr>
            </a:lvl3pPr>
            <a:lvl4pPr marL="1600200" indent="-228600" algn="l" rtl="0" eaLnBrk="0" fontAlgn="base" latinLnBrk="1" hangingPunct="0">
              <a:spcBef>
                <a:spcPct val="30000"/>
              </a:spcBef>
              <a:spcAft>
                <a:spcPct val="0"/>
              </a:spcAft>
              <a:buChar char="–"/>
              <a:defRPr kumimoji="1" sz="1200">
                <a:solidFill>
                  <a:srgbClr val="5F5F5F"/>
                </a:solidFill>
                <a:latin typeface="+mn-ea"/>
                <a:ea typeface="+mn-ea"/>
              </a:defRPr>
            </a:lvl4pPr>
            <a:lvl5pPr marL="2057400" indent="-228600" algn="l" rtl="0" eaLnBrk="0" fontAlgn="base" latinLnBrk="1" hangingPunct="0">
              <a:spcBef>
                <a:spcPct val="30000"/>
              </a:spcBef>
              <a:spcAft>
                <a:spcPct val="0"/>
              </a:spcAft>
              <a:buChar char="»"/>
              <a:defRPr kumimoji="1" sz="1200">
                <a:solidFill>
                  <a:srgbClr val="5F5F5F"/>
                </a:solidFill>
                <a:latin typeface="+mn-ea"/>
                <a:ea typeface="+mn-ea"/>
              </a:defRPr>
            </a:lvl5pPr>
            <a:lvl6pPr marL="25146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rgbClr val="5F5F5F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rgbClr val="5F5F5F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rgbClr val="5F5F5F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rgbClr val="5F5F5F"/>
                </a:solidFill>
                <a:latin typeface="+mn-lt"/>
                <a:ea typeface="+mn-ea"/>
              </a:defRPr>
            </a:lvl9pPr>
          </a:lstStyle>
          <a:p>
            <a:pPr marL="0" marR="0" indent="0" algn="l" defTabSz="914400" rtl="0" eaLnBrk="0" fontAlgn="base" latinLnBrk="1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Tizen</a:t>
            </a:r>
            <a:r>
              <a:rPr lang="en-US" altLang="ko-KR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R&amp;D Team</a:t>
            </a:r>
            <a:r>
              <a:rPr lang="en-US" altLang="ko-KR" sz="8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							              </a:t>
            </a:r>
            <a:r>
              <a:rPr lang="en-US" altLang="ko-KR" sz="900" b="1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© 2015  SAMSUNG</a:t>
            </a:r>
            <a:r>
              <a:rPr lang="en-US" altLang="ko-KR" sz="900" b="1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 Electronics Co.</a:t>
            </a:r>
            <a:endParaRPr lang="en-US" altLang="ko-KR" sz="900" b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HY견고딕" pitchFamily="18" charset="-127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200" b="1">
          <a:solidFill>
            <a:schemeClr val="bg1"/>
          </a:solidFill>
          <a:latin typeface="+mj-ea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2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2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2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2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200">
          <a:solidFill>
            <a:srgbClr val="FF9933"/>
          </a:solidFill>
          <a:latin typeface="훈민견고딕" pitchFamily="18" charset="-127"/>
          <a:ea typeface="훈민견고딕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200">
          <a:solidFill>
            <a:srgbClr val="FF9933"/>
          </a:solidFill>
          <a:latin typeface="훈민견고딕" pitchFamily="18" charset="-127"/>
          <a:ea typeface="훈민견고딕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200">
          <a:solidFill>
            <a:srgbClr val="FF9933"/>
          </a:solidFill>
          <a:latin typeface="훈민견고딕" pitchFamily="18" charset="-127"/>
          <a:ea typeface="훈민견고딕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200">
          <a:solidFill>
            <a:srgbClr val="FF9933"/>
          </a:solidFill>
          <a:latin typeface="훈민견고딕" pitchFamily="18" charset="-127"/>
          <a:ea typeface="훈민견고딕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30000"/>
        </a:spcBef>
        <a:spcAft>
          <a:spcPct val="0"/>
        </a:spcAft>
        <a:buChar char="•"/>
        <a:defRPr kumimoji="1">
          <a:solidFill>
            <a:schemeClr val="tx1"/>
          </a:solidFill>
          <a:latin typeface="+mn-ea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30000"/>
        </a:spcBef>
        <a:spcAft>
          <a:spcPct val="0"/>
        </a:spcAft>
        <a:buChar char="–"/>
        <a:defRPr kumimoji="1" sz="1600">
          <a:solidFill>
            <a:srgbClr val="4D4D4D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30000"/>
        </a:spcBef>
        <a:spcAft>
          <a:spcPct val="0"/>
        </a:spcAft>
        <a:buChar char="•"/>
        <a:defRPr kumimoji="1" sz="1400">
          <a:solidFill>
            <a:srgbClr val="5F5F5F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30000"/>
        </a:spcBef>
        <a:spcAft>
          <a:spcPct val="0"/>
        </a:spcAft>
        <a:buChar char="–"/>
        <a:defRPr kumimoji="1" sz="1200">
          <a:solidFill>
            <a:srgbClr val="5F5F5F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30000"/>
        </a:spcBef>
        <a:spcAft>
          <a:spcPct val="0"/>
        </a:spcAft>
        <a:buChar char="»"/>
        <a:defRPr kumimoji="1" sz="1200">
          <a:solidFill>
            <a:srgbClr val="5F5F5F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1200">
          <a:solidFill>
            <a:srgbClr val="5F5F5F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1200">
          <a:solidFill>
            <a:srgbClr val="5F5F5F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1200">
          <a:solidFill>
            <a:srgbClr val="5F5F5F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1200">
          <a:solidFill>
            <a:srgbClr val="5F5F5F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jaehoon.you@samsung.com" TargetMode="External"/><Relationship Id="rId2" Type="http://schemas.openxmlformats.org/officeDocument/2006/relationships/hyperlink" Target="mailto:kyuwook.lim@samsung.com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>
            <a:hlinkClick r:id="" action="ppaction://noaction"/>
          </p:cNvPr>
          <p:cNvSpPr/>
          <p:nvPr/>
        </p:nvSpPr>
        <p:spPr>
          <a:xfrm rot="20872449">
            <a:off x="8004981" y="116581"/>
            <a:ext cx="1008112" cy="329897"/>
          </a:xfrm>
          <a:prstGeom prst="ellipse">
            <a:avLst/>
          </a:prstGeom>
          <a:solidFill>
            <a:schemeClr val="bg1">
              <a:lumMod val="95000"/>
              <a:alpha val="0"/>
            </a:schemeClr>
          </a:solidFill>
          <a:ln w="12700">
            <a:noFill/>
            <a:prstDash val="solid"/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ko-KR" altLang="en-US" sz="1400" dirty="0" smtClean="0">
              <a:latin typeface="+mn-ea"/>
              <a:ea typeface="+mn-ea"/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ctrTitle"/>
          </p:nvPr>
        </p:nvSpPr>
        <p:spPr>
          <a:xfrm>
            <a:off x="1" y="1714128"/>
            <a:ext cx="9144000" cy="1570856"/>
          </a:xfrm>
        </p:spPr>
        <p:txBody>
          <a:bodyPr/>
          <a:lstStyle/>
          <a:p>
            <a:pPr algn="ctr"/>
            <a:r>
              <a:rPr lang="en-US" altLang="ko-KR" sz="3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Wireless </a:t>
            </a:r>
            <a:r>
              <a:rPr lang="en-US" altLang="ko-KR" sz="3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download with Network Odin</a:t>
            </a:r>
            <a:endParaRPr lang="ko-KR" altLang="en-US" sz="3600" dirty="0">
              <a:latin typeface="Ebrima" panose="02000000000000000000" pitchFamily="2" charset="0"/>
              <a:cs typeface="Ebrima" panose="02000000000000000000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Appendix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02607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 smtClean="0">
                <a:solidFill>
                  <a:srgbClr val="585858"/>
                </a:solidFill>
              </a:rPr>
              <a:t>Wireless </a:t>
            </a:r>
            <a:r>
              <a:rPr lang="en-US" altLang="ko-KR" sz="2400" dirty="0">
                <a:solidFill>
                  <a:srgbClr val="585858"/>
                </a:solidFill>
              </a:rPr>
              <a:t>Download for Factory Process </a:t>
            </a:r>
            <a:r>
              <a:rPr lang="en-US" altLang="ko-KR" sz="2400" dirty="0" smtClean="0">
                <a:solidFill>
                  <a:srgbClr val="585858"/>
                </a:solidFill>
              </a:rPr>
              <a:t>(1/3)</a:t>
            </a:r>
            <a:endParaRPr lang="ko-KR" altLang="en-US" sz="2400" dirty="0">
              <a:solidFill>
                <a:srgbClr val="585858"/>
              </a:solidFill>
            </a:endParaRPr>
          </a:p>
        </p:txBody>
      </p:sp>
      <p:pic>
        <p:nvPicPr>
          <p:cNvPr id="8" name="그림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42667" y="2018899"/>
            <a:ext cx="5759032" cy="241709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859930"/>
            <a:ext cx="2855534" cy="2563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직사각형 5"/>
          <p:cNvSpPr/>
          <p:nvPr/>
        </p:nvSpPr>
        <p:spPr>
          <a:xfrm>
            <a:off x="2027362" y="4716551"/>
            <a:ext cx="1080120" cy="512585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  <a:effectLst/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ko-KR" altLang="en-US" sz="1400" dirty="0" smtClean="0">
              <a:latin typeface="+mn-ea"/>
              <a:ea typeface="+mn-ea"/>
            </a:endParaRPr>
          </a:p>
        </p:txBody>
      </p:sp>
      <p:sp>
        <p:nvSpPr>
          <p:cNvPr id="2" name="아래쪽 화살표 1"/>
          <p:cNvSpPr/>
          <p:nvPr/>
        </p:nvSpPr>
        <p:spPr>
          <a:xfrm rot="3210452">
            <a:off x="3532740" y="3110068"/>
            <a:ext cx="432048" cy="1048802"/>
          </a:xfrm>
          <a:prstGeom prst="down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ko-KR" altLang="en-US" sz="1400" dirty="0" smtClean="0">
              <a:latin typeface="+mn-ea"/>
              <a:ea typeface="+mn-ea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146" y="4161773"/>
            <a:ext cx="3066922" cy="2218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아래쪽 화살표 9"/>
          <p:cNvSpPr/>
          <p:nvPr/>
        </p:nvSpPr>
        <p:spPr>
          <a:xfrm rot="16200000">
            <a:off x="3532740" y="5147186"/>
            <a:ext cx="432048" cy="364765"/>
          </a:xfrm>
          <a:prstGeom prst="down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ko-KR" altLang="en-US" sz="1400" dirty="0" smtClean="0">
              <a:latin typeface="+mn-ea"/>
              <a:ea typeface="+mn-ea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228600" y="764704"/>
            <a:ext cx="8686800" cy="1960294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altLang="ko-KR" b="1" dirty="0">
                <a:solidFill>
                  <a:srgbClr val="585858"/>
                </a:solidFill>
              </a:rPr>
              <a:t>Connect Host PC to Wireless AP via UTP </a:t>
            </a:r>
            <a:r>
              <a:rPr lang="en-US" altLang="ko-KR" b="1" dirty="0" smtClean="0">
                <a:solidFill>
                  <a:srgbClr val="585858"/>
                </a:solidFill>
              </a:rPr>
              <a:t>cable</a:t>
            </a:r>
          </a:p>
          <a:p>
            <a:pPr lvl="1" eaLnBrk="0" hangingPunct="0">
              <a:spcBef>
                <a:spcPct val="0"/>
              </a:spcBef>
              <a:buFontTx/>
              <a:buChar char="-"/>
            </a:pPr>
            <a:r>
              <a:rPr lang="en-US" altLang="ko-KR" b="1" dirty="0" smtClean="0">
                <a:solidFill>
                  <a:srgbClr val="585858"/>
                </a:solidFill>
              </a:rPr>
              <a:t>WPS button is needed in AP.</a:t>
            </a:r>
            <a:endParaRPr lang="en-US" altLang="ko-KR" b="1" dirty="0">
              <a:solidFill>
                <a:srgbClr val="585858"/>
              </a:solidFill>
            </a:endParaRPr>
          </a:p>
          <a:p>
            <a:pPr eaLnBrk="0" hangingPunct="0">
              <a:spcBef>
                <a:spcPct val="0"/>
              </a:spcBef>
              <a:buFont typeface="+mj-lt"/>
              <a:buAutoNum type="arabicPeriod" startAt="2"/>
            </a:pPr>
            <a:r>
              <a:rPr lang="en-US" altLang="ko-KR" b="1" dirty="0" smtClean="0">
                <a:solidFill>
                  <a:srgbClr val="585858"/>
                </a:solidFill>
              </a:rPr>
              <a:t>Change </a:t>
            </a:r>
            <a:r>
              <a:rPr lang="en-US" altLang="ko-KR" b="1" dirty="0">
                <a:solidFill>
                  <a:srgbClr val="585858"/>
                </a:solidFill>
              </a:rPr>
              <a:t>the IP on Host PC</a:t>
            </a:r>
          </a:p>
          <a:p>
            <a:pPr lvl="1" eaLnBrk="0" hangingPunct="0">
              <a:spcBef>
                <a:spcPct val="0"/>
              </a:spcBef>
              <a:buFontTx/>
              <a:buChar char="-"/>
            </a:pPr>
            <a:r>
              <a:rPr lang="en-US" altLang="ko-KR" b="1" dirty="0">
                <a:solidFill>
                  <a:srgbClr val="585858"/>
                </a:solidFill>
              </a:rPr>
              <a:t>IP : 192.168.0.111</a:t>
            </a:r>
          </a:p>
          <a:p>
            <a:pPr lvl="1" eaLnBrk="0" hangingPunct="0">
              <a:spcBef>
                <a:spcPct val="0"/>
              </a:spcBef>
              <a:buFontTx/>
              <a:buChar char="-"/>
            </a:pPr>
            <a:r>
              <a:rPr lang="en-US" altLang="ko-KR" b="1" dirty="0" err="1">
                <a:solidFill>
                  <a:srgbClr val="585858"/>
                </a:solidFill>
              </a:rPr>
              <a:t>Netmask</a:t>
            </a:r>
            <a:r>
              <a:rPr lang="en-US" altLang="ko-KR" b="1" dirty="0">
                <a:solidFill>
                  <a:srgbClr val="585858"/>
                </a:solidFill>
              </a:rPr>
              <a:t> : </a:t>
            </a:r>
            <a:r>
              <a:rPr lang="en-US" altLang="ko-KR" b="1" dirty="0" smtClean="0">
                <a:solidFill>
                  <a:srgbClr val="585858"/>
                </a:solidFill>
              </a:rPr>
              <a:t>255.255.255.0</a:t>
            </a:r>
          </a:p>
          <a:p>
            <a:pPr>
              <a:buFont typeface="+mj-lt"/>
              <a:buAutoNum type="arabicPeriod" startAt="3"/>
            </a:pPr>
            <a:r>
              <a:rPr lang="en-US" altLang="ko-KR" b="1" dirty="0">
                <a:solidFill>
                  <a:srgbClr val="585858"/>
                </a:solidFill>
              </a:rPr>
              <a:t>Start Odin and wait for </a:t>
            </a:r>
            <a:r>
              <a:rPr lang="en-US" altLang="ko-KR" b="1" dirty="0" smtClean="0">
                <a:solidFill>
                  <a:srgbClr val="585858"/>
                </a:solidFill>
              </a:rPr>
              <a:t>connection</a:t>
            </a:r>
            <a:endParaRPr lang="ko-KR" altLang="en-US" b="1" dirty="0">
              <a:solidFill>
                <a:srgbClr val="5858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88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>
                <a:solidFill>
                  <a:srgbClr val="585858"/>
                </a:solidFill>
              </a:rPr>
              <a:t>Wireless Download for Factory Process </a:t>
            </a:r>
            <a:r>
              <a:rPr lang="en-US" altLang="ko-KR" sz="2400" dirty="0" smtClean="0">
                <a:solidFill>
                  <a:srgbClr val="585858"/>
                </a:solidFill>
              </a:rPr>
              <a:t>(2/3</a:t>
            </a:r>
            <a:r>
              <a:rPr lang="en-US" altLang="ko-KR" sz="2400" dirty="0">
                <a:solidFill>
                  <a:srgbClr val="585858"/>
                </a:solidFill>
              </a:rPr>
              <a:t>)</a:t>
            </a:r>
            <a:endParaRPr lang="ko-KR" altLang="en-US" sz="2400" dirty="0">
              <a:solidFill>
                <a:srgbClr val="585858"/>
              </a:solidFill>
            </a:endParaRPr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28600" y="764704"/>
            <a:ext cx="8663880" cy="2369637"/>
          </a:xfrm>
        </p:spPr>
        <p:txBody>
          <a:bodyPr/>
          <a:lstStyle/>
          <a:p>
            <a:pPr eaLnBrk="0" hangingPunct="0">
              <a:spcBef>
                <a:spcPct val="0"/>
              </a:spcBef>
              <a:buAutoNum type="arabicPeriod"/>
            </a:pPr>
            <a:r>
              <a:rPr lang="en-US" altLang="ko-KR" b="1" dirty="0">
                <a:solidFill>
                  <a:srgbClr val="585858"/>
                </a:solidFill>
              </a:rPr>
              <a:t>Press and </a:t>
            </a:r>
            <a:r>
              <a:rPr lang="en-US" altLang="ko-KR" b="1" dirty="0" smtClean="0">
                <a:solidFill>
                  <a:srgbClr val="585858"/>
                </a:solidFill>
              </a:rPr>
              <a:t>Hold </a:t>
            </a:r>
            <a:r>
              <a:rPr lang="en-US" altLang="ko-KR" b="1" dirty="0">
                <a:solidFill>
                  <a:srgbClr val="585858"/>
                </a:solidFill>
              </a:rPr>
              <a:t>your </a:t>
            </a:r>
            <a:r>
              <a:rPr lang="en-US" altLang="ko-KR" b="1" dirty="0" smtClean="0">
                <a:solidFill>
                  <a:srgbClr val="585858"/>
                </a:solidFill>
              </a:rPr>
              <a:t>Power Key </a:t>
            </a:r>
            <a:r>
              <a:rPr lang="en-US" altLang="ko-KR" b="1" dirty="0">
                <a:solidFill>
                  <a:srgbClr val="585858"/>
                </a:solidFill>
              </a:rPr>
              <a:t>and enter REBOOT </a:t>
            </a:r>
            <a:r>
              <a:rPr lang="en-US" altLang="ko-KR" b="1" dirty="0" smtClean="0">
                <a:solidFill>
                  <a:srgbClr val="585858"/>
                </a:solidFill>
              </a:rPr>
              <a:t>MODE in WC1</a:t>
            </a:r>
            <a:endParaRPr lang="en-US" altLang="ko-KR" b="1" dirty="0">
              <a:solidFill>
                <a:srgbClr val="585858"/>
              </a:solidFill>
            </a:endParaRPr>
          </a:p>
          <a:p>
            <a:pPr eaLnBrk="0" hangingPunct="0">
              <a:spcBef>
                <a:spcPct val="0"/>
              </a:spcBef>
              <a:buAutoNum type="arabicPeriod"/>
            </a:pPr>
            <a:r>
              <a:rPr lang="en-US" altLang="ko-KR" b="1" dirty="0">
                <a:solidFill>
                  <a:srgbClr val="585858"/>
                </a:solidFill>
              </a:rPr>
              <a:t>Choice </a:t>
            </a:r>
            <a:r>
              <a:rPr lang="en-US" altLang="ko-KR" b="1" dirty="0" smtClean="0">
                <a:solidFill>
                  <a:srgbClr val="585858"/>
                </a:solidFill>
              </a:rPr>
              <a:t>“Download </a:t>
            </a:r>
            <a:r>
              <a:rPr lang="en-US" altLang="ko-KR" b="1" dirty="0">
                <a:solidFill>
                  <a:srgbClr val="585858"/>
                </a:solidFill>
              </a:rPr>
              <a:t>(wireless</a:t>
            </a:r>
            <a:r>
              <a:rPr lang="en-US" altLang="ko-KR" b="1" dirty="0" smtClean="0">
                <a:solidFill>
                  <a:srgbClr val="585858"/>
                </a:solidFill>
              </a:rPr>
              <a:t>)” menu</a:t>
            </a:r>
          </a:p>
          <a:p>
            <a:pPr lvl="1" eaLnBrk="0" hangingPunct="0">
              <a:spcBef>
                <a:spcPct val="0"/>
              </a:spcBef>
            </a:pPr>
            <a:r>
              <a:rPr lang="en-US" altLang="ko-KR" b="1" dirty="0">
                <a:solidFill>
                  <a:srgbClr val="585858"/>
                </a:solidFill>
              </a:rPr>
              <a:t>Power Key Control Guide</a:t>
            </a:r>
          </a:p>
          <a:p>
            <a:pPr lvl="2">
              <a:spcBef>
                <a:spcPct val="0"/>
              </a:spcBef>
            </a:pPr>
            <a:r>
              <a:rPr lang="en-US" altLang="ko-KR" b="1" dirty="0">
                <a:solidFill>
                  <a:srgbClr val="585858"/>
                </a:solidFill>
              </a:rPr>
              <a:t>Short Press : Move</a:t>
            </a:r>
          </a:p>
          <a:p>
            <a:pPr lvl="2">
              <a:spcBef>
                <a:spcPct val="0"/>
              </a:spcBef>
            </a:pPr>
            <a:r>
              <a:rPr lang="en-US" altLang="ko-KR" b="1" dirty="0">
                <a:solidFill>
                  <a:srgbClr val="585858"/>
                </a:solidFill>
              </a:rPr>
              <a:t>Long Press : Select</a:t>
            </a:r>
            <a:endParaRPr lang="ko-KR" altLang="en-US" b="1" dirty="0">
              <a:solidFill>
                <a:srgbClr val="585858"/>
              </a:solidFill>
            </a:endParaRPr>
          </a:p>
          <a:p>
            <a:pPr eaLnBrk="0" hangingPunct="0">
              <a:spcBef>
                <a:spcPct val="0"/>
              </a:spcBef>
              <a:buAutoNum type="arabicPeriod"/>
            </a:pPr>
            <a:r>
              <a:rPr lang="en-US" altLang="ko-KR" b="1" dirty="0">
                <a:solidFill>
                  <a:srgbClr val="585858"/>
                </a:solidFill>
              </a:rPr>
              <a:t>Press WPS button on the wireless AP</a:t>
            </a:r>
          </a:p>
          <a:p>
            <a:pPr eaLnBrk="0" hangingPunct="0">
              <a:spcBef>
                <a:spcPct val="0"/>
              </a:spcBef>
              <a:buFontTx/>
              <a:buAutoNum type="arabicPeriod"/>
            </a:pPr>
            <a:r>
              <a:rPr lang="en-US" altLang="ko-KR" b="1" dirty="0">
                <a:solidFill>
                  <a:srgbClr val="585858"/>
                </a:solidFill>
              </a:rPr>
              <a:t>After a while, WC1 will be connected with wireless AP</a:t>
            </a:r>
          </a:p>
          <a:p>
            <a:pPr eaLnBrk="0" hangingPunct="0">
              <a:spcBef>
                <a:spcPct val="0"/>
              </a:spcBef>
              <a:buAutoNum type="arabicPeriod"/>
            </a:pPr>
            <a:endParaRPr lang="ko-KR" altLang="en-US" b="1" dirty="0">
              <a:solidFill>
                <a:srgbClr val="585858"/>
              </a:solidFill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1759793" y="6094426"/>
            <a:ext cx="856307" cy="28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+mn-ea"/>
                <a:cs typeface="+mj-cs"/>
              </a:rPr>
              <a:t>[WC1]</a:t>
            </a:r>
            <a:endParaRPr kumimoji="1" lang="ko-KR" altLang="en-US" sz="140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6067347" y="5664629"/>
            <a:ext cx="1528989" cy="28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+mn-ea"/>
                <a:cs typeface="+mj-cs"/>
              </a:rPr>
              <a:t>[Access Point]</a:t>
            </a:r>
            <a:endParaRPr kumimoji="1" lang="ko-KR" altLang="en-US" sz="140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08" y="2847626"/>
            <a:ext cx="3114675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2091" y="3716543"/>
            <a:ext cx="36195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794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>
                <a:solidFill>
                  <a:srgbClr val="585858"/>
                </a:solidFill>
              </a:rPr>
              <a:t>Wireless Download for Factory Process </a:t>
            </a:r>
            <a:r>
              <a:rPr lang="en-US" altLang="ko-KR" sz="2400" dirty="0" smtClean="0">
                <a:solidFill>
                  <a:srgbClr val="585858"/>
                </a:solidFill>
              </a:rPr>
              <a:t>(3/3</a:t>
            </a:r>
            <a:r>
              <a:rPr lang="en-US" altLang="ko-KR" sz="2400" dirty="0">
                <a:solidFill>
                  <a:srgbClr val="585858"/>
                </a:solidFill>
              </a:rPr>
              <a:t>)</a:t>
            </a:r>
            <a:endParaRPr lang="ko-KR" altLang="en-US" sz="2400" dirty="0">
              <a:solidFill>
                <a:srgbClr val="585858"/>
              </a:solidFill>
            </a:endParaRPr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28600" y="764704"/>
            <a:ext cx="8686800" cy="1384752"/>
          </a:xfrm>
        </p:spPr>
        <p:txBody>
          <a:bodyPr/>
          <a:lstStyle/>
          <a:p>
            <a:pPr eaLnBrk="0" hangingPunct="0">
              <a:spcBef>
                <a:spcPct val="0"/>
              </a:spcBef>
              <a:buAutoNum type="arabicPeriod"/>
            </a:pPr>
            <a:r>
              <a:rPr lang="en-US" altLang="ko-KR" b="1" dirty="0">
                <a:solidFill>
                  <a:srgbClr val="585858"/>
                </a:solidFill>
              </a:rPr>
              <a:t>You can see the </a:t>
            </a:r>
            <a:r>
              <a:rPr lang="en-US" altLang="ko-KR" b="1" dirty="0" smtClean="0">
                <a:solidFill>
                  <a:srgbClr val="585858"/>
                </a:solidFill>
              </a:rPr>
              <a:t>connected IP through Odin</a:t>
            </a:r>
            <a:r>
              <a:rPr lang="en-US" altLang="ko-KR" b="1" dirty="0">
                <a:solidFill>
                  <a:srgbClr val="585858"/>
                </a:solidFill>
              </a:rPr>
              <a:t>, if there is no problem</a:t>
            </a:r>
          </a:p>
          <a:p>
            <a:pPr eaLnBrk="0" hangingPunct="0">
              <a:spcBef>
                <a:spcPct val="0"/>
              </a:spcBef>
              <a:buFont typeface="+mj-lt"/>
              <a:buAutoNum type="arabicPeriod" startAt="2"/>
            </a:pPr>
            <a:r>
              <a:rPr lang="en-US" altLang="ko-KR" b="1" dirty="0" smtClean="0">
                <a:solidFill>
                  <a:srgbClr val="585858"/>
                </a:solidFill>
              </a:rPr>
              <a:t>Now</a:t>
            </a:r>
            <a:r>
              <a:rPr lang="en-US" altLang="ko-KR" b="1" dirty="0">
                <a:solidFill>
                  <a:srgbClr val="585858"/>
                </a:solidFill>
              </a:rPr>
              <a:t>, you can start download on the WC1</a:t>
            </a:r>
          </a:p>
          <a:p>
            <a:pPr lvl="1" eaLnBrk="0" hangingPunct="0">
              <a:spcBef>
                <a:spcPct val="0"/>
              </a:spcBef>
              <a:buFontTx/>
              <a:buChar char="-"/>
            </a:pPr>
            <a:r>
              <a:rPr lang="en-US" altLang="ko-KR" b="1" dirty="0" smtClean="0">
                <a:solidFill>
                  <a:srgbClr val="585858"/>
                </a:solidFill>
              </a:rPr>
              <a:t>Currently, the changing of PIT file is not supported in the wireless download mode.</a:t>
            </a:r>
          </a:p>
          <a:p>
            <a:pPr lvl="1" eaLnBrk="0" hangingPunct="0">
              <a:spcBef>
                <a:spcPct val="0"/>
              </a:spcBef>
              <a:buFontTx/>
              <a:buChar char="-"/>
            </a:pPr>
            <a:r>
              <a:rPr lang="en-US" altLang="ko-KR" b="1" dirty="0" smtClean="0">
                <a:solidFill>
                  <a:srgbClr val="585858"/>
                </a:solidFill>
              </a:rPr>
              <a:t>If there is a changing of PIT file, please use USB Odin downloader.</a:t>
            </a:r>
            <a:endParaRPr lang="en-US" altLang="ko-KR" b="1" dirty="0">
              <a:solidFill>
                <a:srgbClr val="585858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84852"/>
            <a:ext cx="4152900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84853"/>
            <a:ext cx="4162425" cy="299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647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Thank you.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9518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317742"/>
              </p:ext>
            </p:extLst>
          </p:nvPr>
        </p:nvGraphicFramePr>
        <p:xfrm>
          <a:off x="228600" y="838200"/>
          <a:ext cx="8763000" cy="29393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3000"/>
                <a:gridCol w="1080120"/>
                <a:gridCol w="4392488"/>
                <a:gridCol w="1224136"/>
                <a:gridCol w="1323256"/>
              </a:tblGrid>
              <a:tr h="45650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Version</a:t>
                      </a:r>
                      <a:endParaRPr lang="ko-KR" altLang="en-US" sz="1200" b="1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Date</a:t>
                      </a:r>
                      <a:endParaRPr lang="ko-KR" altLang="en-US" sz="1200" b="1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Contents</a:t>
                      </a:r>
                      <a:endParaRPr lang="ko-KR" altLang="en-US" sz="1200" b="1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Author</a:t>
                      </a:r>
                      <a:endParaRPr lang="ko-KR" altLang="en-US" sz="1200" b="1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/>
                        <a:t>Reviewer</a:t>
                      </a:r>
                      <a:endParaRPr lang="ko-KR" altLang="en-US" sz="1200" b="1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21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0.6</a:t>
                      </a:r>
                    </a:p>
                  </a:txBody>
                  <a:tcPr marL="109849" marR="109849" marT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2015-03-09</a:t>
                      </a:r>
                    </a:p>
                  </a:txBody>
                  <a:tcPr marL="109849" marR="109849" marT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Initial Version for factory</a:t>
                      </a:r>
                      <a:r>
                        <a:rPr lang="en-US" altLang="ko-KR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process</a:t>
                      </a: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9849" marR="109849" marT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Gwiro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Lee</a:t>
                      </a:r>
                    </a:p>
                  </a:txBody>
                  <a:tcPr marL="109849" marR="109849" marT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Donghoon Ryu</a:t>
                      </a:r>
                    </a:p>
                  </a:txBody>
                  <a:tcPr marL="109849" marR="109849" marT="36000" marB="36000" anchor="ctr" horzOverflow="overflow"/>
                </a:tc>
              </a:tr>
              <a:tr h="2921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1.0</a:t>
                      </a:r>
                    </a:p>
                  </a:txBody>
                  <a:tcPr marL="109849" marR="109849" marT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2015-04-15</a:t>
                      </a:r>
                    </a:p>
                  </a:txBody>
                  <a:tcPr marL="109849" marR="109849" marT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aseline="0" dirty="0" smtClean="0"/>
                        <a:t>Adding </a:t>
                      </a:r>
                      <a:r>
                        <a:rPr lang="en-US" altLang="ko-KR" sz="1200" baseline="0" dirty="0" err="1" smtClean="0"/>
                        <a:t>SoftAP</a:t>
                      </a:r>
                      <a:r>
                        <a:rPr lang="en-US" altLang="ko-KR" sz="1200" baseline="0" dirty="0" smtClean="0"/>
                        <a:t> and Troubleshooting</a:t>
                      </a:r>
                      <a:endParaRPr lang="ko-KR" altLang="en-US" sz="1200" dirty="0" smtClean="0"/>
                    </a:p>
                  </a:txBody>
                  <a:tcPr marL="109849" marR="109849" marT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Jayoung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Gu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Gwiro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Lee</a:t>
                      </a:r>
                    </a:p>
                  </a:txBody>
                  <a:tcPr marL="109849" marR="109849" marT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Jaekil Jeong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9849" marR="109849" marT="36000" marB="36000" anchor="ctr" horzOverflow="overflow"/>
                </a:tc>
              </a:tr>
              <a:tr h="2921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1.1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9849" marR="109849" marT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2015-08-29</a:t>
                      </a: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9849" marR="109849" marT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Update “Enter Reboot Mode” (Page. 4)</a:t>
                      </a:r>
                      <a:endParaRPr lang="en-US" altLang="ko-KR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9849" marR="109849" marT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Jaehoon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You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9849" marR="109849" marT="36000" marB="360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Jaekil</a:t>
                      </a:r>
                      <a:r>
                        <a:rPr kumimoji="0" lang="en-US" altLang="ko-K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altLang="ko-KR" sz="12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Jeong</a:t>
                      </a: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109849" marR="109849" marT="36000" marB="36000" anchor="ctr" horzOverflow="overflow"/>
                </a:tc>
              </a:tr>
              <a:tr h="29215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</a:tr>
              <a:tr h="29215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</a:tr>
              <a:tr h="29215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</a:tr>
              <a:tr h="29215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</a:tr>
              <a:tr h="292158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Revision History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Contents</a:t>
            </a:r>
            <a:endParaRPr lang="ko-KR" altLang="en-US" dirty="0"/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507330" y="962727"/>
            <a:ext cx="7408069" cy="437018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ko-KR" dirty="0" smtClean="0"/>
              <a:t>Wireless Download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ko-KR" dirty="0" smtClean="0"/>
              <a:t>Setup Environment and Enter REBOOT MODE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ko-KR" dirty="0" smtClean="0"/>
              <a:t>Run </a:t>
            </a:r>
            <a:r>
              <a:rPr lang="en-US" altLang="ko-KR" dirty="0"/>
              <a:t>the soft AP </a:t>
            </a:r>
            <a:r>
              <a:rPr lang="en-US" altLang="ko-KR" dirty="0" smtClean="0"/>
              <a:t>at WC1</a:t>
            </a:r>
            <a:endParaRPr lang="en-US" altLang="ko-KR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ko-KR" dirty="0"/>
              <a:t>Search and Select the SSID in PC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ko-KR" dirty="0"/>
              <a:t>Check the </a:t>
            </a:r>
            <a:r>
              <a:rPr lang="en-US" altLang="ko-KR" dirty="0" smtClean="0"/>
              <a:t>connection between Odin and WC1</a:t>
            </a:r>
            <a:endParaRPr lang="en-US" altLang="ko-KR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ko-KR" dirty="0"/>
              <a:t>Download </a:t>
            </a:r>
            <a:r>
              <a:rPr lang="en-US" altLang="ko-KR" dirty="0" smtClean="0"/>
              <a:t>binaries</a:t>
            </a:r>
          </a:p>
          <a:p>
            <a:pPr marL="400050">
              <a:buFont typeface="+mj-lt"/>
              <a:buAutoNum type="arabicPeriod"/>
            </a:pPr>
            <a:r>
              <a:rPr lang="en-US" altLang="ko-KR" dirty="0" smtClean="0"/>
              <a:t>Troubleshooting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 smtClean="0"/>
              <a:t>[Appendix]</a:t>
            </a:r>
          </a:p>
          <a:p>
            <a:r>
              <a:rPr lang="en-US" altLang="ko-KR" sz="1800" b="0" dirty="0"/>
              <a:t> </a:t>
            </a:r>
            <a:r>
              <a:rPr lang="en-US" altLang="ko-KR" sz="1800" b="0" dirty="0" smtClean="0"/>
              <a:t>     - Wireless Download for Factory Process</a:t>
            </a:r>
            <a:endParaRPr lang="en-US" altLang="ko-KR" sz="1400" dirty="0" smtClean="0"/>
          </a:p>
        </p:txBody>
      </p:sp>
    </p:spTree>
    <p:extLst>
      <p:ext uri="{BB962C8B-B14F-4D97-AF65-F5344CB8AC3E}">
        <p14:creationId xmlns:p14="http://schemas.microsoft.com/office/powerpoint/2010/main" val="341043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4149080"/>
            <a:ext cx="1880972" cy="1981902"/>
          </a:xfrm>
          <a:prstGeom prst="rect">
            <a:avLst/>
          </a:prstGeom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090309"/>
            <a:ext cx="2335940" cy="2147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585858"/>
                </a:solidFill>
              </a:rPr>
              <a:t>1. Wireless Download (1/5)</a:t>
            </a:r>
            <a:endParaRPr lang="en-US" altLang="ko-KR" dirty="0">
              <a:solidFill>
                <a:srgbClr val="585858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28600" y="764705"/>
            <a:ext cx="8686800" cy="5832648"/>
          </a:xfrm>
        </p:spPr>
        <p:txBody>
          <a:bodyPr>
            <a:noAutofit/>
          </a:bodyPr>
          <a:lstStyle/>
          <a:p>
            <a:pPr marL="457200" lvl="1" indent="-45720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ko-KR" sz="2400" b="1" dirty="0">
                <a:solidFill>
                  <a:srgbClr val="585858"/>
                </a:solidFill>
              </a:rPr>
              <a:t>Setup Environment and Enter REBOOT </a:t>
            </a:r>
            <a:r>
              <a:rPr lang="en-US" altLang="ko-KR" sz="2400" b="1" dirty="0" smtClean="0">
                <a:solidFill>
                  <a:srgbClr val="585858"/>
                </a:solidFill>
              </a:rPr>
              <a:t>MODE</a:t>
            </a:r>
            <a:endParaRPr lang="en-US" altLang="ko-KR" b="1" dirty="0" smtClean="0">
              <a:solidFill>
                <a:srgbClr val="585858"/>
              </a:solidFill>
            </a:endParaRPr>
          </a:p>
          <a:p>
            <a:pPr marL="400050" eaLnBrk="0" hangingPunct="0">
              <a:lnSpc>
                <a:spcPct val="150000"/>
              </a:lnSpc>
              <a:spcBef>
                <a:spcPct val="0"/>
              </a:spcBef>
              <a:buFont typeface="+mj-ea"/>
              <a:buAutoNum type="circleNumDbPlain"/>
            </a:pPr>
            <a:r>
              <a:rPr lang="en-US" altLang="ko-KR" sz="1200" dirty="0" smtClean="0">
                <a:solidFill>
                  <a:srgbClr val="585858"/>
                </a:solidFill>
              </a:rPr>
              <a:t>Setup Environment</a:t>
            </a:r>
            <a:endParaRPr lang="en-US" altLang="ko-KR" sz="1200" dirty="0">
              <a:solidFill>
                <a:srgbClr val="585858"/>
              </a:solidFill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ko-KR" sz="1200" dirty="0">
                <a:solidFill>
                  <a:srgbClr val="585858"/>
                </a:solidFill>
              </a:rPr>
              <a:t>It’s OK if you can use </a:t>
            </a:r>
            <a:r>
              <a:rPr lang="en-US" altLang="ko-KR" sz="1200" dirty="0" err="1">
                <a:solidFill>
                  <a:srgbClr val="585858"/>
                </a:solidFill>
              </a:rPr>
              <a:t>wi-fi</a:t>
            </a:r>
            <a:r>
              <a:rPr lang="en-US" altLang="ko-KR" sz="1200" dirty="0">
                <a:solidFill>
                  <a:srgbClr val="585858"/>
                </a:solidFill>
              </a:rPr>
              <a:t> in your </a:t>
            </a:r>
            <a:r>
              <a:rPr lang="en-US" altLang="ko-KR" sz="1200" dirty="0" smtClean="0">
                <a:solidFill>
                  <a:srgbClr val="585858"/>
                </a:solidFill>
              </a:rPr>
              <a:t>PC</a:t>
            </a:r>
            <a:endParaRPr lang="en-US" altLang="ko-KR" sz="1200" dirty="0">
              <a:solidFill>
                <a:srgbClr val="585858"/>
              </a:solidFill>
            </a:endParaRPr>
          </a:p>
          <a:p>
            <a:pPr marL="400050" eaLnBrk="0" hangingPunct="0">
              <a:lnSpc>
                <a:spcPct val="150000"/>
              </a:lnSpc>
              <a:spcBef>
                <a:spcPct val="0"/>
              </a:spcBef>
              <a:buFont typeface="+mj-ea"/>
              <a:buAutoNum type="circleNumDbPlain"/>
            </a:pPr>
            <a:r>
              <a:rPr lang="en-US" altLang="ko-KR" sz="1200" dirty="0" smtClean="0">
                <a:solidFill>
                  <a:srgbClr val="585858"/>
                </a:solidFill>
              </a:rPr>
              <a:t>Run the NetOdin3 on your PC.</a:t>
            </a:r>
          </a:p>
          <a:p>
            <a:pPr marL="400050" eaLnBrk="0" hangingPunct="0">
              <a:lnSpc>
                <a:spcPct val="150000"/>
              </a:lnSpc>
              <a:spcBef>
                <a:spcPct val="0"/>
              </a:spcBef>
              <a:buFont typeface="+mj-ea"/>
              <a:buAutoNum type="circleNumDbPlain"/>
            </a:pPr>
            <a:endParaRPr lang="en-US" altLang="ko-KR" sz="1200" dirty="0" smtClean="0">
              <a:solidFill>
                <a:srgbClr val="585858"/>
              </a:solidFill>
            </a:endParaRPr>
          </a:p>
          <a:p>
            <a:pPr marL="400050" eaLnBrk="0" hangingPunct="0">
              <a:lnSpc>
                <a:spcPct val="150000"/>
              </a:lnSpc>
              <a:spcBef>
                <a:spcPct val="0"/>
              </a:spcBef>
              <a:buFont typeface="+mj-ea"/>
              <a:buAutoNum type="circleNumDbPlain"/>
            </a:pPr>
            <a:r>
              <a:rPr lang="en-US" altLang="ko-KR" sz="1200" dirty="0" smtClean="0">
                <a:solidFill>
                  <a:srgbClr val="585858"/>
                </a:solidFill>
              </a:rPr>
              <a:t>Enter </a:t>
            </a:r>
            <a:r>
              <a:rPr lang="en-US" altLang="ko-KR" sz="1200" dirty="0">
                <a:solidFill>
                  <a:srgbClr val="585858"/>
                </a:solidFill>
              </a:rPr>
              <a:t>REBOOT MODE in </a:t>
            </a:r>
            <a:r>
              <a:rPr lang="en-US" altLang="ko-KR" sz="1200" dirty="0" smtClean="0">
                <a:solidFill>
                  <a:srgbClr val="585858"/>
                </a:solidFill>
              </a:rPr>
              <a:t>WC1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ko-KR" sz="1200" dirty="0" smtClean="0">
                <a:solidFill>
                  <a:srgbClr val="585858"/>
                </a:solidFill>
              </a:rPr>
              <a:t>Press </a:t>
            </a:r>
            <a:r>
              <a:rPr lang="en-US" altLang="ko-KR" sz="1200" dirty="0">
                <a:solidFill>
                  <a:srgbClr val="585858"/>
                </a:solidFill>
              </a:rPr>
              <a:t>and Hold </a:t>
            </a:r>
            <a:r>
              <a:rPr lang="en-US" altLang="ko-KR" sz="1200" dirty="0" smtClean="0">
                <a:solidFill>
                  <a:srgbClr val="585858"/>
                </a:solidFill>
              </a:rPr>
              <a:t>the Power </a:t>
            </a:r>
            <a:r>
              <a:rPr lang="en-US" altLang="ko-KR" sz="1200" dirty="0">
                <a:solidFill>
                  <a:srgbClr val="585858"/>
                </a:solidFill>
              </a:rPr>
              <a:t>Key </a:t>
            </a:r>
            <a:r>
              <a:rPr lang="en-US" altLang="ko-KR" sz="1200" dirty="0" smtClean="0">
                <a:solidFill>
                  <a:srgbClr val="585858"/>
                </a:solidFill>
              </a:rPr>
              <a:t>for </a:t>
            </a:r>
            <a:r>
              <a:rPr lang="en-US" altLang="ko-KR" sz="1200" dirty="0">
                <a:solidFill>
                  <a:srgbClr val="585858"/>
                </a:solidFill>
              </a:rPr>
              <a:t>7 </a:t>
            </a:r>
            <a:r>
              <a:rPr lang="en-US" altLang="ko-KR" sz="1200" dirty="0" smtClean="0">
                <a:solidFill>
                  <a:srgbClr val="585858"/>
                </a:solidFill>
              </a:rPr>
              <a:t>seconds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ko-KR" sz="1200" dirty="0">
                <a:solidFill>
                  <a:srgbClr val="585858"/>
                </a:solidFill>
              </a:rPr>
              <a:t>Press Power key three times shortly when you see rebooting </a:t>
            </a:r>
            <a:r>
              <a:rPr lang="en-US" altLang="ko-KR" sz="1200" dirty="0" smtClean="0">
                <a:solidFill>
                  <a:srgbClr val="585858"/>
                </a:solidFill>
              </a:rPr>
              <a:t>screen </a:t>
            </a:r>
            <a:r>
              <a:rPr lang="en-US" altLang="ko-KR" sz="1200" dirty="0">
                <a:solidFill>
                  <a:srgbClr val="585858"/>
                </a:solidFill>
              </a:rPr>
              <a:t>(</a:t>
            </a:r>
            <a:r>
              <a:rPr lang="en-US" altLang="ko-KR" sz="1200" b="1" dirty="0">
                <a:solidFill>
                  <a:srgbClr val="585858"/>
                </a:solidFill>
              </a:rPr>
              <a:t>refer to picture-1</a:t>
            </a:r>
            <a:r>
              <a:rPr lang="en-US" altLang="ko-KR" sz="1200" dirty="0" smtClean="0">
                <a:solidFill>
                  <a:srgbClr val="585858"/>
                </a:solidFill>
              </a:rPr>
              <a:t>)</a:t>
            </a:r>
            <a:endParaRPr lang="en-US" altLang="ko-KR" sz="1200" dirty="0">
              <a:solidFill>
                <a:srgbClr val="585858"/>
              </a:solidFill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ko-KR" sz="1200" dirty="0"/>
              <a:t>Press Power key four times shortly then you can move to “Download (wireless) menu</a:t>
            </a:r>
            <a:r>
              <a:rPr lang="en-US" altLang="ko-KR" sz="1200" dirty="0" smtClean="0"/>
              <a:t>. </a:t>
            </a:r>
            <a:r>
              <a:rPr lang="en-US" altLang="ko-KR" sz="1200" dirty="0">
                <a:solidFill>
                  <a:srgbClr val="585858"/>
                </a:solidFill>
              </a:rPr>
              <a:t>(</a:t>
            </a:r>
            <a:r>
              <a:rPr lang="en-US" altLang="ko-KR" sz="1200" b="1" dirty="0">
                <a:solidFill>
                  <a:srgbClr val="585858"/>
                </a:solidFill>
              </a:rPr>
              <a:t>refer to </a:t>
            </a:r>
            <a:r>
              <a:rPr lang="en-US" altLang="ko-KR" sz="1200" b="1" dirty="0" smtClean="0">
                <a:solidFill>
                  <a:srgbClr val="585858"/>
                </a:solidFill>
              </a:rPr>
              <a:t>picture-2</a:t>
            </a:r>
            <a:r>
              <a:rPr lang="en-US" altLang="ko-KR" sz="1200" dirty="0" smtClean="0">
                <a:solidFill>
                  <a:srgbClr val="585858"/>
                </a:solidFill>
              </a:rPr>
              <a:t>)</a:t>
            </a:r>
            <a:endParaRPr lang="en-US" altLang="ko-KR" sz="1200" dirty="0" smtClean="0"/>
          </a:p>
          <a:p>
            <a:pPr lvl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ko-KR" sz="1200" dirty="0"/>
              <a:t>Press and Hold Power key for 3 </a:t>
            </a:r>
            <a:r>
              <a:rPr lang="en-US" altLang="ko-KR" sz="1200" dirty="0" smtClean="0"/>
              <a:t>seconds</a:t>
            </a:r>
            <a:endParaRPr lang="en-US" altLang="ko-KR" sz="1200" dirty="0" smtClean="0">
              <a:solidFill>
                <a:srgbClr val="585858"/>
              </a:solidFill>
            </a:endParaRPr>
          </a:p>
          <a:p>
            <a:pPr marL="514350" lvl="1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ko-KR" sz="1200" dirty="0">
                <a:solidFill>
                  <a:srgbClr val="585858"/>
                </a:solidFill>
              </a:rPr>
              <a:t> </a:t>
            </a:r>
            <a:r>
              <a:rPr lang="en-US" altLang="ko-KR" sz="1200" dirty="0" smtClean="0">
                <a:solidFill>
                  <a:srgbClr val="585858"/>
                </a:solidFill>
              </a:rPr>
              <a:t> 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altLang="ko-KR" sz="1200" dirty="0" smtClean="0">
                <a:solidFill>
                  <a:srgbClr val="585858"/>
                </a:solidFill>
              </a:rPr>
              <a:t>Power </a:t>
            </a:r>
            <a:r>
              <a:rPr lang="en-US" altLang="ko-KR" sz="1200" dirty="0">
                <a:solidFill>
                  <a:srgbClr val="585858"/>
                </a:solidFill>
              </a:rPr>
              <a:t>Key Control Guide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ko-KR" sz="1200" dirty="0">
                <a:solidFill>
                  <a:srgbClr val="585858"/>
                </a:solidFill>
              </a:rPr>
              <a:t>Short Press : Move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ko-KR" sz="1200" dirty="0">
                <a:solidFill>
                  <a:srgbClr val="585858"/>
                </a:solidFill>
              </a:rPr>
              <a:t>Long Press : </a:t>
            </a:r>
            <a:r>
              <a:rPr lang="en-US" altLang="ko-KR" sz="1200" dirty="0" smtClean="0">
                <a:solidFill>
                  <a:srgbClr val="585858"/>
                </a:solidFill>
              </a:rPr>
              <a:t>Select</a:t>
            </a:r>
            <a:endParaRPr lang="en-US" altLang="ko-KR" sz="1200" b="1" dirty="0">
              <a:solidFill>
                <a:srgbClr val="585858"/>
              </a:solidFill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4860032" y="6237312"/>
            <a:ext cx="848557" cy="28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kern="0" dirty="0">
                <a:solidFill>
                  <a:srgbClr val="585858"/>
                </a:solidFill>
                <a:latin typeface="+mn-ea"/>
                <a:cs typeface="+mj-cs"/>
              </a:rPr>
              <a:t>p</a:t>
            </a:r>
            <a:r>
              <a:rPr kumimoji="1" lang="en-US" altLang="ko-KR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+mn-ea"/>
                <a:cs typeface="+mj-cs"/>
              </a:rPr>
              <a:t>icture-1</a:t>
            </a:r>
            <a:endParaRPr kumimoji="1" lang="ko-KR" altLang="en-US" sz="1400" b="1" i="0" u="none" strike="noStrike" kern="0" cap="none" spc="0" normalizeH="0" baseline="0" noProof="0" dirty="0" err="1" smtClean="0">
              <a:ln>
                <a:noFill/>
              </a:ln>
              <a:solidFill>
                <a:srgbClr val="585858"/>
              </a:solidFill>
              <a:effectLst/>
              <a:uLnTx/>
              <a:uFillTx/>
              <a:latin typeface="+mn-ea"/>
              <a:cs typeface="+mj-cs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060848"/>
            <a:ext cx="576065" cy="678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 bwMode="auto">
          <a:xfrm>
            <a:off x="7251835" y="6237312"/>
            <a:ext cx="848557" cy="28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kern="0" dirty="0" smtClean="0">
                <a:solidFill>
                  <a:srgbClr val="585858"/>
                </a:solidFill>
                <a:latin typeface="+mn-ea"/>
                <a:cs typeface="+mj-cs"/>
              </a:rPr>
              <a:t>p</a:t>
            </a:r>
            <a:r>
              <a:rPr kumimoji="1" lang="en-US" altLang="ko-KR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+mn-ea"/>
                <a:cs typeface="+mj-cs"/>
              </a:rPr>
              <a:t>icture-2</a:t>
            </a:r>
            <a:endParaRPr kumimoji="1" lang="ko-KR" altLang="en-US" sz="1400" b="1" i="0" u="none" strike="noStrike" kern="0" cap="none" spc="0" normalizeH="0" baseline="0" noProof="0" dirty="0" err="1" smtClean="0">
              <a:ln>
                <a:noFill/>
              </a:ln>
              <a:solidFill>
                <a:srgbClr val="585858"/>
              </a:solidFill>
              <a:effectLst/>
              <a:uLnTx/>
              <a:uFillTx/>
              <a:latin typeface="+mn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2875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585858"/>
                </a:solidFill>
              </a:rPr>
              <a:t>1. Wireless </a:t>
            </a:r>
            <a:r>
              <a:rPr lang="en-US" altLang="ko-KR" dirty="0">
                <a:solidFill>
                  <a:srgbClr val="585858"/>
                </a:solidFill>
              </a:rPr>
              <a:t>Download </a:t>
            </a:r>
            <a:r>
              <a:rPr lang="en-US" altLang="ko-KR" dirty="0" smtClean="0">
                <a:solidFill>
                  <a:srgbClr val="585858"/>
                </a:solidFill>
              </a:rPr>
              <a:t>(2/5</a:t>
            </a:r>
            <a:r>
              <a:rPr lang="en-US" altLang="ko-KR" dirty="0">
                <a:solidFill>
                  <a:srgbClr val="585858"/>
                </a:solidFill>
              </a:rPr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28600" y="764704"/>
            <a:ext cx="8686800" cy="2200360"/>
          </a:xfrm>
        </p:spPr>
        <p:txBody>
          <a:bodyPr/>
          <a:lstStyle/>
          <a:p>
            <a:pPr marL="457200" lvl="1" indent="-45720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ko-KR" sz="2400" b="1" dirty="0" smtClean="0">
                <a:solidFill>
                  <a:srgbClr val="585858"/>
                </a:solidFill>
              </a:rPr>
              <a:t>Run </a:t>
            </a:r>
            <a:r>
              <a:rPr lang="en-US" altLang="ko-KR" sz="2400" b="1" dirty="0">
                <a:solidFill>
                  <a:srgbClr val="585858"/>
                </a:solidFill>
              </a:rPr>
              <a:t>the </a:t>
            </a:r>
            <a:r>
              <a:rPr lang="en-US" altLang="ko-KR" sz="2400" b="1" dirty="0" err="1" smtClean="0">
                <a:solidFill>
                  <a:srgbClr val="585858"/>
                </a:solidFill>
              </a:rPr>
              <a:t>softAP</a:t>
            </a:r>
            <a:r>
              <a:rPr lang="en-US" altLang="ko-KR" sz="2400" b="1" dirty="0" smtClean="0">
                <a:solidFill>
                  <a:srgbClr val="585858"/>
                </a:solidFill>
              </a:rPr>
              <a:t> at WC1</a:t>
            </a:r>
            <a:endParaRPr lang="en-US" altLang="ko-KR" b="1" dirty="0">
              <a:solidFill>
                <a:srgbClr val="585858"/>
              </a:solidFill>
            </a:endParaRPr>
          </a:p>
          <a:p>
            <a:pPr lvl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ko-KR" sz="1800" dirty="0" smtClean="0">
                <a:solidFill>
                  <a:srgbClr val="585858"/>
                </a:solidFill>
              </a:rPr>
              <a:t>Double-click the </a:t>
            </a:r>
            <a:r>
              <a:rPr lang="en-US" altLang="ko-KR" sz="1800" dirty="0">
                <a:solidFill>
                  <a:srgbClr val="585858"/>
                </a:solidFill>
              </a:rPr>
              <a:t>Power </a:t>
            </a:r>
            <a:r>
              <a:rPr lang="en-US" altLang="ko-KR" sz="1800" dirty="0" smtClean="0">
                <a:solidFill>
                  <a:srgbClr val="585858"/>
                </a:solidFill>
              </a:rPr>
              <a:t>Key</a:t>
            </a:r>
          </a:p>
          <a:p>
            <a:pPr lvl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ko-KR" sz="1800" dirty="0" smtClean="0">
                <a:solidFill>
                  <a:srgbClr val="585858"/>
                </a:solidFill>
              </a:rPr>
              <a:t>Then you </a:t>
            </a:r>
            <a:r>
              <a:rPr lang="en-US" altLang="ko-KR" sz="1800" dirty="0">
                <a:solidFill>
                  <a:srgbClr val="585858"/>
                </a:solidFill>
              </a:rPr>
              <a:t>can see </a:t>
            </a:r>
            <a:r>
              <a:rPr lang="en-US" altLang="ko-KR" sz="1800" dirty="0" smtClean="0">
                <a:solidFill>
                  <a:srgbClr val="585858"/>
                </a:solidFill>
              </a:rPr>
              <a:t>the SSID </a:t>
            </a:r>
            <a:r>
              <a:rPr lang="en-US" altLang="ko-KR" sz="1800" dirty="0">
                <a:solidFill>
                  <a:srgbClr val="585858"/>
                </a:solidFill>
              </a:rPr>
              <a:t>of </a:t>
            </a:r>
            <a:r>
              <a:rPr lang="en-US" altLang="ko-KR" sz="1800" dirty="0" err="1" smtClean="0">
                <a:solidFill>
                  <a:srgbClr val="585858"/>
                </a:solidFill>
              </a:rPr>
              <a:t>softAP</a:t>
            </a:r>
            <a:r>
              <a:rPr lang="en-US" altLang="ko-KR" sz="1800" dirty="0" smtClean="0">
                <a:solidFill>
                  <a:srgbClr val="585858"/>
                </a:solidFill>
              </a:rPr>
              <a:t> on WC1</a:t>
            </a:r>
          </a:p>
          <a:p>
            <a:pPr marL="457200" lvl="1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ko-KR" sz="1800" dirty="0" smtClean="0">
                <a:solidFill>
                  <a:srgbClr val="585858"/>
                </a:solidFill>
              </a:rPr>
              <a:t>     (refer to picture-2)</a:t>
            </a:r>
            <a:endParaRPr lang="en-US" altLang="ko-KR" sz="1800" dirty="0">
              <a:solidFill>
                <a:srgbClr val="585858"/>
              </a:solidFill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6348331" y="5820411"/>
            <a:ext cx="848557" cy="28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400" b="1" kern="0" smtClean="0">
                <a:solidFill>
                  <a:srgbClr val="585858"/>
                </a:solidFill>
                <a:latin typeface="+mn-ea"/>
                <a:cs typeface="+mj-cs"/>
              </a:rPr>
              <a:t>p</a:t>
            </a:r>
            <a:r>
              <a:rPr kumimoji="1" lang="en-US" altLang="ko-KR" sz="1400" b="1" i="0" u="none" strike="noStrike" kern="0" cap="none" spc="0" normalizeH="0" baseline="0" noProof="0" smtClean="0">
                <a:ln>
                  <a:noFill/>
                </a:ln>
                <a:solidFill>
                  <a:srgbClr val="585858"/>
                </a:solidFill>
                <a:effectLst/>
                <a:uLnTx/>
                <a:uFillTx/>
                <a:latin typeface="+mn-ea"/>
                <a:cs typeface="+mj-cs"/>
              </a:rPr>
              <a:t>icture-2</a:t>
            </a:r>
            <a:endParaRPr kumimoji="1" lang="ko-KR" altLang="en-US" sz="1400" b="1" i="0" u="none" strike="noStrike" kern="0" cap="none" spc="0" normalizeH="0" baseline="0" noProof="0" dirty="0" err="1" smtClean="0">
              <a:ln>
                <a:noFill/>
              </a:ln>
              <a:solidFill>
                <a:srgbClr val="585858"/>
              </a:solidFill>
              <a:effectLst/>
              <a:uLnTx/>
              <a:uFillTx/>
              <a:latin typeface="+mn-ea"/>
              <a:cs typeface="+mj-cs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634" y="2419986"/>
            <a:ext cx="340995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852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585858"/>
                </a:solidFill>
              </a:rPr>
              <a:t>1. </a:t>
            </a:r>
            <a:r>
              <a:rPr lang="en-US" altLang="ko-KR" dirty="0" smtClean="0">
                <a:solidFill>
                  <a:srgbClr val="585858"/>
                </a:solidFill>
              </a:rPr>
              <a:t>Wireless </a:t>
            </a:r>
            <a:r>
              <a:rPr lang="en-US" altLang="ko-KR" dirty="0">
                <a:solidFill>
                  <a:srgbClr val="585858"/>
                </a:solidFill>
              </a:rPr>
              <a:t>Download </a:t>
            </a:r>
            <a:r>
              <a:rPr lang="en-US" altLang="ko-KR" dirty="0" smtClean="0">
                <a:solidFill>
                  <a:srgbClr val="585858"/>
                </a:solidFill>
              </a:rPr>
              <a:t>(3/5</a:t>
            </a:r>
            <a:r>
              <a:rPr lang="en-US" altLang="ko-KR" dirty="0">
                <a:solidFill>
                  <a:srgbClr val="585858"/>
                </a:solidFill>
              </a:rPr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28600" y="764704"/>
            <a:ext cx="8686800" cy="1369363"/>
          </a:xfrm>
        </p:spPr>
        <p:txBody>
          <a:bodyPr/>
          <a:lstStyle/>
          <a:p>
            <a:pPr marL="457200" lvl="1" indent="-457200" eaLnBrk="0" hangingPunc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ko-KR" sz="2400" b="1" dirty="0">
                <a:solidFill>
                  <a:srgbClr val="585858"/>
                </a:solidFill>
              </a:rPr>
              <a:t>Search and Select the SSID in </a:t>
            </a:r>
            <a:r>
              <a:rPr lang="en-US" altLang="ko-KR" sz="2400" b="1" dirty="0" smtClean="0">
                <a:solidFill>
                  <a:srgbClr val="585858"/>
                </a:solidFill>
              </a:rPr>
              <a:t>PC</a:t>
            </a:r>
          </a:p>
          <a:p>
            <a:pPr lvl="1" eaLnBrk="0" hangingPunc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ko-KR" sz="1800" dirty="0" smtClean="0">
                <a:solidFill>
                  <a:srgbClr val="585858"/>
                </a:solidFill>
              </a:rPr>
              <a:t>Search and Select the SSID which is displayed on WC1 in your PC</a:t>
            </a:r>
            <a:endParaRPr lang="en-US" altLang="ko-KR" sz="1800" dirty="0">
              <a:solidFill>
                <a:srgbClr val="585858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310419" y="6084005"/>
            <a:ext cx="29015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ko-KR" b="1" kern="0" dirty="0" smtClean="0">
                <a:solidFill>
                  <a:srgbClr val="585858"/>
                </a:solidFill>
                <a:latin typeface="+mn-ea"/>
              </a:rPr>
              <a:t>[Search the SSID in PC]</a:t>
            </a:r>
            <a:endParaRPr kumimoji="1" lang="ko-KR" altLang="en-US" b="1" kern="0" dirty="0" err="1">
              <a:solidFill>
                <a:srgbClr val="585858"/>
              </a:solidFill>
              <a:latin typeface="+mn-ea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948596" y="6076915"/>
            <a:ext cx="2713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ko-KR" b="1" kern="0" dirty="0" smtClean="0">
                <a:solidFill>
                  <a:srgbClr val="585858"/>
                </a:solidFill>
                <a:latin typeface="+mn-ea"/>
              </a:rPr>
              <a:t>[Select the SSID in PC]</a:t>
            </a:r>
            <a:endParaRPr kumimoji="1" lang="ko-KR" altLang="en-US" b="1" kern="0" dirty="0" err="1">
              <a:solidFill>
                <a:srgbClr val="585858"/>
              </a:solidFill>
              <a:latin typeface="+mn-ea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236" y="1958178"/>
            <a:ext cx="2752725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424" y="1994740"/>
            <a:ext cx="27717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244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585858"/>
                </a:solidFill>
              </a:rPr>
              <a:t>1. </a:t>
            </a:r>
            <a:r>
              <a:rPr lang="en-US" altLang="ko-KR" dirty="0" smtClean="0">
                <a:solidFill>
                  <a:srgbClr val="585858"/>
                </a:solidFill>
              </a:rPr>
              <a:t>Wireless </a:t>
            </a:r>
            <a:r>
              <a:rPr lang="en-US" altLang="ko-KR" dirty="0">
                <a:solidFill>
                  <a:srgbClr val="585858"/>
                </a:solidFill>
              </a:rPr>
              <a:t>Download </a:t>
            </a:r>
            <a:r>
              <a:rPr lang="en-US" altLang="ko-KR" dirty="0" smtClean="0">
                <a:solidFill>
                  <a:srgbClr val="585858"/>
                </a:solidFill>
              </a:rPr>
              <a:t>(4/5</a:t>
            </a:r>
            <a:r>
              <a:rPr lang="en-US" altLang="ko-KR" dirty="0">
                <a:solidFill>
                  <a:srgbClr val="585858"/>
                </a:solidFill>
              </a:rPr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28600" y="764704"/>
            <a:ext cx="8686800" cy="1784862"/>
          </a:xfrm>
        </p:spPr>
        <p:txBody>
          <a:bodyPr/>
          <a:lstStyle/>
          <a:p>
            <a:pPr marL="457200" lvl="1" indent="-457200" eaLnBrk="0" hangingPunc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ko-KR" sz="2400" b="1" dirty="0" smtClean="0">
                <a:solidFill>
                  <a:srgbClr val="585858"/>
                </a:solidFill>
              </a:rPr>
              <a:t>Check the connection between Odin and WC1</a:t>
            </a:r>
            <a:endParaRPr lang="en-US" altLang="ko-KR" b="1" dirty="0" smtClean="0">
              <a:solidFill>
                <a:srgbClr val="585858"/>
              </a:solidFill>
            </a:endParaRPr>
          </a:p>
          <a:p>
            <a:pPr lvl="1" eaLnBrk="0" hangingPunc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ko-KR" sz="1800" dirty="0" smtClean="0">
                <a:solidFill>
                  <a:srgbClr val="585858"/>
                </a:solidFill>
              </a:rPr>
              <a:t>You can see WC1’s IP on Odin and the leased IP to PC on WC1 if Odin and WC1 are correctly connected via </a:t>
            </a:r>
            <a:r>
              <a:rPr lang="en-US" altLang="ko-KR" sz="1800" dirty="0" err="1" smtClean="0">
                <a:solidFill>
                  <a:srgbClr val="585858"/>
                </a:solidFill>
              </a:rPr>
              <a:t>wi-fi</a:t>
            </a:r>
            <a:r>
              <a:rPr lang="en-US" altLang="ko-KR" sz="1800" dirty="0" smtClean="0">
                <a:solidFill>
                  <a:srgbClr val="585858"/>
                </a:solidFill>
              </a:rPr>
              <a:t>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72233"/>
            <a:ext cx="5114925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996952"/>
            <a:ext cx="32575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354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585858"/>
                </a:solidFill>
              </a:rPr>
              <a:t>1. </a:t>
            </a:r>
            <a:r>
              <a:rPr lang="en-US" altLang="ko-KR" dirty="0" smtClean="0">
                <a:solidFill>
                  <a:srgbClr val="585858"/>
                </a:solidFill>
              </a:rPr>
              <a:t>Wireless </a:t>
            </a:r>
            <a:r>
              <a:rPr lang="en-US" altLang="ko-KR" dirty="0">
                <a:solidFill>
                  <a:srgbClr val="585858"/>
                </a:solidFill>
              </a:rPr>
              <a:t>Download </a:t>
            </a:r>
            <a:r>
              <a:rPr lang="en-US" altLang="ko-KR" dirty="0" smtClean="0">
                <a:solidFill>
                  <a:srgbClr val="585858"/>
                </a:solidFill>
              </a:rPr>
              <a:t>(5/5</a:t>
            </a:r>
            <a:r>
              <a:rPr lang="en-US" altLang="ko-KR" dirty="0">
                <a:solidFill>
                  <a:srgbClr val="585858"/>
                </a:solidFill>
              </a:rPr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28600" y="764704"/>
            <a:ext cx="8686800" cy="1369363"/>
          </a:xfrm>
        </p:spPr>
        <p:txBody>
          <a:bodyPr/>
          <a:lstStyle/>
          <a:p>
            <a:pPr marL="457200" lvl="1" indent="-457200" eaLnBrk="0" hangingPunc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ko-KR" sz="2400" b="1" dirty="0">
                <a:solidFill>
                  <a:srgbClr val="585858"/>
                </a:solidFill>
              </a:rPr>
              <a:t>Download binaries</a:t>
            </a:r>
          </a:p>
          <a:p>
            <a:pPr lvl="1" eaLnBrk="0" hangingPunc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ko-KR" sz="1800" dirty="0" smtClean="0">
                <a:solidFill>
                  <a:srgbClr val="585858"/>
                </a:solidFill>
              </a:rPr>
              <a:t>Enjoy your wireless download !!! 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6029325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938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solidFill>
                  <a:srgbClr val="585858"/>
                </a:solidFill>
              </a:rPr>
              <a:t>2. Troubleshooting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28600" y="764704"/>
            <a:ext cx="8686800" cy="2523525"/>
          </a:xfrm>
        </p:spPr>
        <p:txBody>
          <a:bodyPr/>
          <a:lstStyle/>
          <a:p>
            <a:pPr marL="457200" lvl="1" indent="-457200" eaLnBrk="0" hangingPunc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ko-KR" sz="2400" b="1" dirty="0">
                <a:solidFill>
                  <a:srgbClr val="585858"/>
                </a:solidFill>
              </a:rPr>
              <a:t>If you encounter a problem while </a:t>
            </a:r>
            <a:r>
              <a:rPr lang="en-US" altLang="ko-KR" sz="2400" b="1" dirty="0" smtClean="0">
                <a:solidFill>
                  <a:srgbClr val="585858"/>
                </a:solidFill>
              </a:rPr>
              <a:t>downloading…</a:t>
            </a:r>
            <a:endParaRPr lang="en-US" altLang="ko-KR" b="1" dirty="0">
              <a:solidFill>
                <a:srgbClr val="585858"/>
              </a:solidFill>
            </a:endParaRPr>
          </a:p>
          <a:p>
            <a:pPr lvl="1" eaLnBrk="0" hangingPunc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ko-KR" sz="1800" dirty="0" smtClean="0">
                <a:solidFill>
                  <a:srgbClr val="585858"/>
                </a:solidFill>
              </a:rPr>
              <a:t>Please </a:t>
            </a:r>
            <a:r>
              <a:rPr lang="en-US" altLang="ko-KR" sz="1800" dirty="0">
                <a:solidFill>
                  <a:srgbClr val="585858"/>
                </a:solidFill>
              </a:rPr>
              <a:t>try to check the below </a:t>
            </a:r>
            <a:r>
              <a:rPr lang="en-US" altLang="ko-KR" sz="1800" dirty="0" smtClean="0">
                <a:solidFill>
                  <a:srgbClr val="585858"/>
                </a:solidFill>
              </a:rPr>
              <a:t>list.</a:t>
            </a:r>
          </a:p>
          <a:p>
            <a:pPr lvl="1" eaLnBrk="0" hangingPunct="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ko-KR" sz="1800" dirty="0" smtClean="0">
                <a:solidFill>
                  <a:srgbClr val="585858"/>
                </a:solidFill>
              </a:rPr>
              <a:t>There are no tips to be applied, </a:t>
            </a:r>
            <a:r>
              <a:rPr lang="en-US" altLang="ko-KR" sz="1800" dirty="0">
                <a:solidFill>
                  <a:srgbClr val="585858"/>
                </a:solidFill>
              </a:rPr>
              <a:t>please report it to </a:t>
            </a:r>
            <a:r>
              <a:rPr lang="en-US" altLang="ko-KR" sz="1800" dirty="0" err="1">
                <a:solidFill>
                  <a:srgbClr val="585858"/>
                </a:solidFill>
              </a:rPr>
              <a:t>Tizen</a:t>
            </a:r>
            <a:r>
              <a:rPr lang="en-US" altLang="ko-KR" sz="1800" dirty="0">
                <a:solidFill>
                  <a:srgbClr val="585858"/>
                </a:solidFill>
              </a:rPr>
              <a:t> R&amp;D Team</a:t>
            </a:r>
            <a:r>
              <a:rPr lang="en-US" altLang="ko-KR" sz="1800" dirty="0" smtClean="0">
                <a:solidFill>
                  <a:srgbClr val="585858"/>
                </a:solidFill>
              </a:rPr>
              <a:t>.</a:t>
            </a:r>
          </a:p>
          <a:p>
            <a:pPr lvl="2">
              <a:lnSpc>
                <a:spcPct val="150000"/>
              </a:lnSpc>
              <a:spcBef>
                <a:spcPct val="0"/>
              </a:spcBef>
            </a:pPr>
            <a:r>
              <a:rPr lang="en-US" altLang="ko-KR" sz="1400" dirty="0" err="1" smtClean="0">
                <a:solidFill>
                  <a:srgbClr val="585858"/>
                </a:solidFill>
              </a:rPr>
              <a:t>Kyu-Wook</a:t>
            </a:r>
            <a:r>
              <a:rPr lang="en-US" altLang="ko-KR" sz="1400" dirty="0">
                <a:solidFill>
                  <a:srgbClr val="585858"/>
                </a:solidFill>
              </a:rPr>
              <a:t> </a:t>
            </a:r>
            <a:r>
              <a:rPr lang="en-US" altLang="ko-KR" sz="1400" dirty="0" smtClean="0">
                <a:solidFill>
                  <a:srgbClr val="585858"/>
                </a:solidFill>
              </a:rPr>
              <a:t>Lim(</a:t>
            </a:r>
            <a:r>
              <a:rPr lang="en-US" altLang="ko-KR" sz="1400" dirty="0" smtClean="0">
                <a:solidFill>
                  <a:srgbClr val="585858"/>
                </a:solidFill>
                <a:hlinkClick r:id="rId2"/>
              </a:rPr>
              <a:t>kyuwook.lim@samsung.com</a:t>
            </a:r>
            <a:r>
              <a:rPr lang="en-US" altLang="ko-KR" sz="1400" dirty="0" smtClean="0">
                <a:solidFill>
                  <a:srgbClr val="585858"/>
                </a:solidFill>
              </a:rPr>
              <a:t>)</a:t>
            </a:r>
          </a:p>
          <a:p>
            <a:pPr lvl="2">
              <a:lnSpc>
                <a:spcPct val="150000"/>
              </a:lnSpc>
              <a:spcBef>
                <a:spcPct val="0"/>
              </a:spcBef>
            </a:pPr>
            <a:r>
              <a:rPr lang="en-US" altLang="ko-KR" sz="1400" dirty="0" err="1">
                <a:solidFill>
                  <a:srgbClr val="585858"/>
                </a:solidFill>
              </a:rPr>
              <a:t>Jaehoon</a:t>
            </a:r>
            <a:r>
              <a:rPr lang="en-US" altLang="ko-KR" sz="1400" dirty="0">
                <a:solidFill>
                  <a:srgbClr val="585858"/>
                </a:solidFill>
              </a:rPr>
              <a:t> </a:t>
            </a:r>
            <a:r>
              <a:rPr lang="en-US" altLang="ko-KR" sz="1400" dirty="0" smtClean="0">
                <a:solidFill>
                  <a:srgbClr val="585858"/>
                </a:solidFill>
              </a:rPr>
              <a:t>You(</a:t>
            </a:r>
            <a:r>
              <a:rPr lang="en-US" altLang="ko-KR" sz="1400" dirty="0" smtClean="0">
                <a:solidFill>
                  <a:srgbClr val="585858"/>
                </a:solidFill>
                <a:hlinkClick r:id="rId3"/>
              </a:rPr>
              <a:t>jaehoon.you@samsung.com</a:t>
            </a:r>
            <a:r>
              <a:rPr lang="en-US" altLang="ko-KR" sz="1400" dirty="0" smtClean="0">
                <a:solidFill>
                  <a:srgbClr val="585858"/>
                </a:solidFill>
              </a:rPr>
              <a:t>)</a:t>
            </a: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481705"/>
              </p:ext>
            </p:extLst>
          </p:nvPr>
        </p:nvGraphicFramePr>
        <p:xfrm>
          <a:off x="467544" y="3162518"/>
          <a:ext cx="8424936" cy="3281021"/>
        </p:xfrm>
        <a:graphic>
          <a:graphicData uri="http://schemas.openxmlformats.org/drawingml/2006/table">
            <a:tbl>
              <a:tblPr/>
              <a:tblGrid>
                <a:gridCol w="432048"/>
                <a:gridCol w="839215"/>
                <a:gridCol w="2558197"/>
                <a:gridCol w="2291783"/>
                <a:gridCol w="2303693"/>
              </a:tblGrid>
              <a:tr h="268197">
                <a:tc>
                  <a:txBody>
                    <a:bodyPr/>
                    <a:lstStyle/>
                    <a:p>
                      <a:pPr marL="95250" marR="95250" algn="ctr" latinLnBrk="1"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No.</a:t>
                      </a:r>
                      <a:endParaRPr lang="ko-KR" sz="1200" dirty="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95250" algn="ctr" latinLnBrk="1">
                        <a:spcAft>
                          <a:spcPts val="0"/>
                        </a:spcAft>
                      </a:pPr>
                      <a:r>
                        <a:rPr lang="ko-KR" sz="900" b="1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문제 구분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95250" algn="ctr" latinLnBrk="1">
                        <a:spcAft>
                          <a:spcPts val="0"/>
                        </a:spcAft>
                      </a:pPr>
                      <a:r>
                        <a:rPr lang="ko-KR" sz="900" b="1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문제 현상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95250" algn="ctr" latinLnBrk="1">
                        <a:spcAft>
                          <a:spcPts val="0"/>
                        </a:spcAft>
                      </a:pPr>
                      <a:r>
                        <a:rPr lang="ko-KR" sz="900" b="1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원인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95250" algn="ctr" latinLnBrk="1">
                        <a:spcAft>
                          <a:spcPts val="0"/>
                        </a:spcAft>
                      </a:pPr>
                      <a:r>
                        <a:rPr lang="ko-KR" sz="900" b="1" dirty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해결 방안</a:t>
                      </a:r>
                      <a:endParaRPr lang="ko-KR" sz="1200" dirty="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29848">
                <a:tc>
                  <a:txBody>
                    <a:bodyPr/>
                    <a:lstStyle/>
                    <a:p>
                      <a:pPr marL="95250" marR="95250" algn="ctr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1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Windowns PC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PC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에 무선랜 어뎁터는 있는데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,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사용가능으로 설정 안됨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ESCORT</a:t>
                      </a:r>
                      <a:r>
                        <a:rPr lang="ko-KR" sz="800" dirty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에 의해 </a:t>
                      </a:r>
                      <a:r>
                        <a:rPr lang="en-US" sz="800" dirty="0" err="1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dafault</a:t>
                      </a:r>
                      <a:r>
                        <a:rPr lang="ko-KR" sz="800" dirty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로 </a:t>
                      </a:r>
                      <a:r>
                        <a:rPr lang="ko-KR" sz="800" dirty="0" err="1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무선랜이</a:t>
                      </a:r>
                      <a:r>
                        <a:rPr lang="ko-KR" sz="800" dirty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 사용불가능으로 설정되어 있음</a:t>
                      </a:r>
                      <a:endParaRPr lang="ko-KR" sz="1200" dirty="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무선랜 예외 신청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882">
                <a:tc>
                  <a:txBody>
                    <a:bodyPr/>
                    <a:lstStyle/>
                    <a:p>
                      <a:pPr marL="95250" marR="95250" algn="ctr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2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Windowns PC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정상적으로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AP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연결되었으나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Odin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과 연결이 되지 않을 경우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무선랜 인터페이스가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static ip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로 설정된지 확인 필요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/>
                      </a:r>
                      <a:b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</a:b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(ipconfig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시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192.168.49.20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인지 확인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)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static ip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를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"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자동으로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ip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받기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"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로 설정되었는지 확인 필요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184">
                <a:tc>
                  <a:txBody>
                    <a:bodyPr/>
                    <a:lstStyle/>
                    <a:p>
                      <a:pPr marL="95250" marR="95250" algn="ctr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3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Windowns PC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정상적으로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IP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할당 되었으나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Odin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과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Gear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가 연결되지 않는 문제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/>
                      </a:r>
                      <a:b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</a:b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 - Windwos PC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에서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Odin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으로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Ping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은 나가지만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, </a:t>
                      </a:r>
                      <a:b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</a:b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 -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외부에서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Windows PC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로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Ping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은 들어오지 않음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Windows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방화벽에 의해 외부 접속을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reject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함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en-US" sz="800" smtClean="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-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설정 </a:t>
                      </a:r>
                      <a:r>
                        <a:rPr lang="en-US" sz="800" smtClean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-&gt;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제어판 </a:t>
                      </a:r>
                      <a:r>
                        <a:rPr lang="en-US" sz="800" smtClean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-&gt;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windows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방화벽에서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, </a:t>
                      </a:r>
                      <a:b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</a:b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  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공용 네트워크의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Windowns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방화벽 사용 안함 </a:t>
                      </a:r>
                      <a:r>
                        <a:rPr lang="ko-KR" sz="800" smtClean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설정</a:t>
                      </a:r>
                      <a:endParaRPr lang="en-US" altLang="ko-KR" sz="800" smtClean="0">
                        <a:solidFill>
                          <a:srgbClr val="1F497D"/>
                        </a:solidFill>
                        <a:effectLst/>
                        <a:latin typeface="굴림"/>
                        <a:ea typeface="맑은 고딕"/>
                        <a:cs typeface="Times New Roman"/>
                      </a:endParaRPr>
                    </a:p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en-US" altLang="ko-KR" sz="800" smtClean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- V3</a:t>
                      </a:r>
                      <a:r>
                        <a:rPr lang="en-US" altLang="ko-KR" sz="800" baseline="0" smtClean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 -&gt; </a:t>
                      </a:r>
                      <a:r>
                        <a:rPr lang="ko-KR" altLang="en-US" sz="800" baseline="0" smtClean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개인방화벽 사용안함 설정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129">
                <a:tc>
                  <a:txBody>
                    <a:bodyPr/>
                    <a:lstStyle/>
                    <a:p>
                      <a:pPr marL="95250" marR="95250" algn="ctr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4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Windowns PC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유선랜으로 인터넷 연결중 무선랜으로 바이너리 다운받는 경우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 </a:t>
                      </a:r>
                      <a:b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</a:b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PC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에서 인터넷 접속안되는 이슈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(AP Mode)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tcp/ip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의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matrix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설정 문제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/>
                      </a:r>
                      <a:b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</a:b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https://support.microsoft.com/ko-kr/kb/299540/ko)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로컬 영역 연결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-&gt; TCP/IPv4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속성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-&gt;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고급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-&gt; </a:t>
                      </a:r>
                      <a:b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</a:b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기본 게이트웨이 편집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-&gt;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자동 메트릭 체크 해제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, matrix '5'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입력 확인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531">
                <a:tc>
                  <a:txBody>
                    <a:bodyPr/>
                    <a:lstStyle/>
                    <a:p>
                      <a:pPr marL="95250" marR="95250" algn="ctr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5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Windowns PC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무선랜 연결 후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, Odin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을 늦게 실행 하거나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Odin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을 종료 후 실행 했을때 자동 연결되지 않는 문제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windows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방화벽 사용하지 않음으로 설정하더라도 인바운드 설정 필요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제어판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-&gt;Windows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방화벽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-&gt;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고급설정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-&gt;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인바운드 규칙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-&gt;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새 규칙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/>
                      </a:r>
                      <a:b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</a:b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에서 프로그램에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Odin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을 추가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698">
                <a:tc>
                  <a:txBody>
                    <a:bodyPr/>
                    <a:lstStyle/>
                    <a:p>
                      <a:pPr marL="95250" marR="95250" algn="ctr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6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Windowns PC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NotePC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로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Gear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시료의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AP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를 검색 후 연결하였을 때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,  </a:t>
                      </a:r>
                      <a:b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</a:b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무선랜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ip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가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192.168.49.20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로 설정 안되는 문제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맑은 고딕"/>
                          <a:cs typeface="Times New Roman"/>
                        </a:rPr>
                        <a:t>uready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나 기타 다른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AP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를 빈번히 사용할 경우 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windows pc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에서</a:t>
                      </a: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 </a:t>
                      </a:r>
                      <a:b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</a:br>
                      <a:r>
                        <a:rPr lang="en-US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ip </a:t>
                      </a:r>
                      <a:r>
                        <a:rPr lang="ko-KR" sz="80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갱신을 못하는 경우가 발생할 수 있음</a:t>
                      </a:r>
                      <a:endParaRPr lang="ko-KR" sz="120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0" marR="95250" latinLnBrk="1">
                        <a:spcAft>
                          <a:spcPts val="0"/>
                        </a:spcAft>
                      </a:pPr>
                      <a:r>
                        <a:rPr lang="ko-KR" sz="800" dirty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윈도우 </a:t>
                      </a:r>
                      <a:r>
                        <a:rPr lang="en-US" sz="800" dirty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pc</a:t>
                      </a:r>
                      <a:r>
                        <a:rPr lang="ko-KR" sz="800" dirty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에서 </a:t>
                      </a:r>
                      <a:r>
                        <a:rPr lang="en-US" sz="800" dirty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ipconfig/release, </a:t>
                      </a:r>
                      <a:br>
                        <a:rPr lang="en-US" sz="800" dirty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</a:br>
                      <a:r>
                        <a:rPr lang="en-US" sz="800" dirty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ipconfig/renew</a:t>
                      </a:r>
                      <a:r>
                        <a:rPr lang="ko-KR" sz="800" dirty="0">
                          <a:solidFill>
                            <a:srgbClr val="1F497D"/>
                          </a:solidFill>
                          <a:effectLst/>
                          <a:latin typeface="굴림"/>
                          <a:ea typeface="맑은 고딕"/>
                          <a:cs typeface="Times New Roman"/>
                        </a:rPr>
                        <a:t>를 통해 자동 갱신하도록 한다</a:t>
                      </a:r>
                      <a:endParaRPr lang="ko-KR" sz="1200" dirty="0">
                        <a:effectLst/>
                        <a:latin typeface="굴림"/>
                        <a:cs typeface="굴림"/>
                      </a:endParaRPr>
                    </a:p>
                  </a:txBody>
                  <a:tcPr marL="3674" marR="3674" marT="3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86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 w="12700">
          <a:solidFill>
            <a:schemeClr val="tx1">
              <a:lumMod val="85000"/>
              <a:lumOff val="15000"/>
            </a:schemeClr>
          </a:solidFill>
          <a:prstDash val="solid"/>
        </a:ln>
        <a:effectLst/>
      </a:spPr>
      <a:bodyPr wrap="square" lIns="36000" tIns="36000" rIns="36000" bIns="36000" rtlCol="0" anchor="ctr">
        <a:noAutofit/>
      </a:bodyPr>
      <a:lstStyle>
        <a:defPPr algn="ctr">
          <a:defRPr sz="1400" dirty="0" smtClean="0">
            <a:latin typeface="+mn-ea"/>
            <a:ea typeface="+mn-ea"/>
          </a:defRPr>
        </a:defPPr>
      </a:lstStyle>
    </a:spDef>
    <a:lnDef>
      <a:spPr bwMode="auto">
        <a:solidFill>
          <a:srgbClr val="FF6699"/>
        </a:solidFill>
        <a:ln w="6350" cap="flat" cmpd="sng" algn="ctr">
          <a:solidFill>
            <a:schemeClr val="tx1">
              <a:lumMod val="75000"/>
              <a:lumOff val="25000"/>
            </a:schemeClr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36000" tIns="36000" rIns="36000" bIns="36000" numCol="1" rtlCol="0" anchor="ctr" anchorCtr="0" compatLnSpc="1">
        <a:prstTxWarp prst="textNoShape">
          <a:avLst/>
        </a:prstTxWarp>
        <a:spAutoFit/>
      </a:bodyPr>
      <a:lstStyle>
        <a:defPPr marL="0" marR="0" indent="0" defTabSz="914400" rtl="0" eaLnBrk="0" fontAlgn="base" latinLnBrk="1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400" i="0" u="none" strike="noStrike" kern="0" cap="none" spc="0" normalizeH="0" baseline="0" noProof="0" dirty="0" err="1" smtClean="0">
            <a:ln>
              <a:noFill/>
            </a:ln>
            <a:effectLst/>
            <a:uLnTx/>
            <a:uFillTx/>
            <a:latin typeface="+mn-ea"/>
            <a:ea typeface="+mn-ea"/>
            <a:cs typeface="+mj-cs"/>
          </a:defRPr>
        </a:defPPr>
      </a:lstStyle>
    </a:tx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A49EC84E4C8AB147A2B2170424B7FFF5" ma:contentTypeVersion="0" ma:contentTypeDescription="새 문서를 만듭니다." ma:contentTypeScope="" ma:versionID="dcf46727fff61ead748856fe1cf6242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8509c16e2068e4d5d0612c501c1975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7D2CB7-2811-4A8B-A1F1-930E5B9FC7A9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6C5F314-0593-4CEA-A4CD-DFA9BBF916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416E8C1-57DE-4608-A2B3-3A9DF0AF50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59892</TotalTime>
  <Words>734</Words>
  <Application>Microsoft Office PowerPoint</Application>
  <PresentationFormat>화면 슬라이드 쇼(4:3)</PresentationFormat>
  <Paragraphs>135</Paragraphs>
  <Slides>14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4" baseType="lpstr">
      <vt:lpstr>HY견고딕</vt:lpstr>
      <vt:lpstr>굴림</vt:lpstr>
      <vt:lpstr>맑은 고딕</vt:lpstr>
      <vt:lpstr>훈민견고딕</vt:lpstr>
      <vt:lpstr>Arial</vt:lpstr>
      <vt:lpstr>Ebrima</vt:lpstr>
      <vt:lpstr>Lucida Sans Unicode</vt:lpstr>
      <vt:lpstr>Times New Roman</vt:lpstr>
      <vt:lpstr>Wingdings</vt:lpstr>
      <vt:lpstr>기본 디자인</vt:lpstr>
      <vt:lpstr>Wireless download with Network Odin</vt:lpstr>
      <vt:lpstr>Revision History</vt:lpstr>
      <vt:lpstr>Contents</vt:lpstr>
      <vt:lpstr>1. Wireless Download (1/5)</vt:lpstr>
      <vt:lpstr>1. Wireless Download (2/5)</vt:lpstr>
      <vt:lpstr>1. Wireless Download (3/5)</vt:lpstr>
      <vt:lpstr>1. Wireless Download (4/5)</vt:lpstr>
      <vt:lpstr>1. Wireless Download (5/5)</vt:lpstr>
      <vt:lpstr>2. Troubleshooting</vt:lpstr>
      <vt:lpstr>Appendix</vt:lpstr>
      <vt:lpstr>Wireless Download for Factory Process (1/3)</vt:lpstr>
      <vt:lpstr>Wireless Download for Factory Process (2/3)</vt:lpstr>
      <vt:lpstr>Wireless Download for Factory Process (3/3)</vt:lpstr>
      <vt:lpstr>Thank you.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SLP Profiling</dc:title>
  <dc:creator>Donghoon Ryu</dc:creator>
  <cp:lastModifiedBy>유재훈/Tizen개발팀(무선)/S3(사원)/삼성전자</cp:lastModifiedBy>
  <cp:revision>2876</cp:revision>
  <dcterms:created xsi:type="dcterms:W3CDTF">2010-11-16T08:08:19Z</dcterms:created>
  <dcterms:modified xsi:type="dcterms:W3CDTF">2015-08-29T07:56:24Z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0x010100A49EC84E4C8AB147A2B2170424B7FFF5</vt:lpwstr>
  </property>
</Properties>
</file>